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37" r:id="rId3"/>
    <p:sldId id="338" r:id="rId4"/>
    <p:sldId id="339" r:id="rId5"/>
    <p:sldId id="392" r:id="rId6"/>
    <p:sldId id="340" r:id="rId7"/>
    <p:sldId id="393" r:id="rId8"/>
    <p:sldId id="341" r:id="rId9"/>
    <p:sldId id="342" r:id="rId10"/>
    <p:sldId id="343" r:id="rId11"/>
    <p:sldId id="344" r:id="rId12"/>
    <p:sldId id="345" r:id="rId13"/>
    <p:sldId id="346" r:id="rId14"/>
    <p:sldId id="347" r:id="rId15"/>
    <p:sldId id="348" r:id="rId16"/>
    <p:sldId id="350" r:id="rId17"/>
    <p:sldId id="351" r:id="rId18"/>
    <p:sldId id="352" r:id="rId19"/>
    <p:sldId id="353" r:id="rId20"/>
    <p:sldId id="354" r:id="rId21"/>
    <p:sldId id="355" r:id="rId22"/>
    <p:sldId id="356" r:id="rId23"/>
    <p:sldId id="394" r:id="rId24"/>
    <p:sldId id="357" r:id="rId25"/>
    <p:sldId id="358" r:id="rId26"/>
    <p:sldId id="359" r:id="rId27"/>
    <p:sldId id="360" r:id="rId28"/>
    <p:sldId id="361" r:id="rId29"/>
    <p:sldId id="386" r:id="rId30"/>
    <p:sldId id="387" r:id="rId31"/>
    <p:sldId id="389" r:id="rId32"/>
    <p:sldId id="390" r:id="rId33"/>
    <p:sldId id="391" r:id="rId34"/>
    <p:sldId id="395" r:id="rId35"/>
    <p:sldId id="362" r:id="rId36"/>
    <p:sldId id="364" r:id="rId37"/>
    <p:sldId id="363" r:id="rId38"/>
    <p:sldId id="385" r:id="rId39"/>
    <p:sldId id="365" r:id="rId40"/>
    <p:sldId id="366" r:id="rId41"/>
    <p:sldId id="367" r:id="rId42"/>
    <p:sldId id="368" r:id="rId43"/>
    <p:sldId id="396" r:id="rId44"/>
    <p:sldId id="381" r:id="rId45"/>
    <p:sldId id="379" r:id="rId46"/>
    <p:sldId id="369" r:id="rId47"/>
    <p:sldId id="397" r:id="rId48"/>
    <p:sldId id="380" r:id="rId49"/>
    <p:sldId id="376" r:id="rId50"/>
    <p:sldId id="382" r:id="rId51"/>
    <p:sldId id="383" r:id="rId52"/>
    <p:sldId id="384" r:id="rId53"/>
    <p:sldId id="370" r:id="rId54"/>
    <p:sldId id="371" r:id="rId55"/>
    <p:sldId id="372" r:id="rId56"/>
    <p:sldId id="373" r:id="rId57"/>
    <p:sldId id="374" r:id="rId58"/>
    <p:sldId id="375"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Spiritt, Christopher" initials="MC" lastIdx="8" clrIdx="0"/>
  <p:cmAuthor id="1" name="Ross, Fran" initials="FR" lastIdx="3" clrIdx="1"/>
  <p:cmAuthor id="2" name="Jane Twitchen" initials="JT" lastIdx="6" clrIdx="2"/>
  <p:cmAuthor id="3" name="Kathie Clark" initials="KC"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2374" autoAdjust="0"/>
  </p:normalViewPr>
  <p:slideViewPr>
    <p:cSldViewPr>
      <p:cViewPr varScale="1">
        <p:scale>
          <a:sx n="81" d="100"/>
          <a:sy n="81"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7380"/>
    </p:cViewPr>
  </p:sorterViewPr>
  <p:notesViewPr>
    <p:cSldViewPr>
      <p:cViewPr varScale="1">
        <p:scale>
          <a:sx n="64" d="100"/>
          <a:sy n="64" d="100"/>
        </p:scale>
        <p:origin x="-313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air\Desktop\eTMF%20Report%20Examp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air\Desktop\eTMF%20Report%20Examp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air\Desktop\eTMF%20Report%20Examp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air\Desktop\eTMF%20Report%20Examp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[eTMF Report Examples.xlsx]Completeness!PivotTable11</c:name>
    <c:fmtId val="-1"/>
  </c:pivotSource>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dirty="0" smtClean="0"/>
              <a:t>TMF </a:t>
            </a:r>
            <a:r>
              <a:rPr lang="en-US" dirty="0"/>
              <a:t>Completeness</a:t>
            </a:r>
          </a:p>
        </c:rich>
      </c:tx>
      <c:layout/>
      <c:overlay val="0"/>
      <c:spPr>
        <a:noFill/>
        <a:ln>
          <a:noFill/>
        </a:ln>
        <a:effectLst/>
      </c:spPr>
    </c:title>
    <c:autoTitleDeleted val="0"/>
    <c:pivotFmts>
      <c:pivotFmt>
        <c:idx val="0"/>
      </c:pivotFmt>
      <c:pivotFmt>
        <c:idx val="1"/>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marker>
          <c:symbol val="none"/>
        </c:marker>
      </c:pivotFmt>
      <c:pivotFmt>
        <c:idx val="2"/>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marker>
          <c:symbol val="none"/>
        </c:marker>
      </c:pivotFmt>
    </c:pivotFmts>
    <c:plotArea>
      <c:layout/>
      <c:barChart>
        <c:barDir val="col"/>
        <c:grouping val="clustered"/>
        <c:varyColors val="0"/>
        <c:ser>
          <c:idx val="0"/>
          <c:order val="0"/>
          <c:tx>
            <c:strRef>
              <c:f>Completeness!$B$3</c:f>
              <c:strCache>
                <c:ptCount val="1"/>
                <c:pt idx="0">
                  <c:v>Total</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Completeness!$A$4:$A$9</c:f>
              <c:strCache>
                <c:ptCount val="5"/>
                <c:pt idx="0">
                  <c:v>Complete</c:v>
                </c:pt>
                <c:pt idx="1">
                  <c:v>Due Soon</c:v>
                </c:pt>
                <c:pt idx="2">
                  <c:v>Late</c:v>
                </c:pt>
                <c:pt idx="3">
                  <c:v>Not due yet</c:v>
                </c:pt>
                <c:pt idx="4">
                  <c:v>Unsure</c:v>
                </c:pt>
              </c:strCache>
            </c:strRef>
          </c:cat>
          <c:val>
            <c:numRef>
              <c:f>Completeness!$B$4:$B$9</c:f>
              <c:numCache>
                <c:formatCode>0%</c:formatCode>
                <c:ptCount val="5"/>
                <c:pt idx="0">
                  <c:v>0.40425531914893614</c:v>
                </c:pt>
                <c:pt idx="1">
                  <c:v>0.21276595744680851</c:v>
                </c:pt>
                <c:pt idx="2">
                  <c:v>8.5106382978723402E-2</c:v>
                </c:pt>
                <c:pt idx="3">
                  <c:v>0.27659574468085107</c:v>
                </c:pt>
                <c:pt idx="4">
                  <c:v>2.1276595744680851E-2</c:v>
                </c:pt>
              </c:numCache>
            </c:numRef>
          </c:val>
        </c:ser>
        <c:dLbls>
          <c:showLegendKey val="0"/>
          <c:showVal val="0"/>
          <c:showCatName val="0"/>
          <c:showSerName val="0"/>
          <c:showPercent val="0"/>
          <c:showBubbleSize val="0"/>
        </c:dLbls>
        <c:gapWidth val="355"/>
        <c:overlap val="-70"/>
        <c:axId val="36148736"/>
        <c:axId val="36150272"/>
      </c:barChart>
      <c:catAx>
        <c:axId val="3614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50272"/>
        <c:crosses val="autoZero"/>
        <c:auto val="1"/>
        <c:lblAlgn val="ctr"/>
        <c:lblOffset val="100"/>
        <c:noMultiLvlLbl val="0"/>
      </c:catAx>
      <c:valAx>
        <c:axId val="3615027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487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[eTMF Report Examples.xlsx]Milestone!PivotTable13</c:name>
    <c:fmtId val="-1"/>
  </c:pivotSource>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dirty="0"/>
              <a:t>Milestone Completeness</a:t>
            </a:r>
          </a:p>
        </c:rich>
      </c:tx>
      <c:layout/>
      <c:overlay val="0"/>
      <c:spPr>
        <a:noFill/>
        <a:ln>
          <a:noFill/>
        </a:ln>
        <a:effectLst/>
      </c:spPr>
    </c:title>
    <c:autoTitleDeleted val="0"/>
    <c:pivotFmts>
      <c:pivotFmt>
        <c:idx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marker>
          <c:symbol val="circle"/>
          <c:size val="6"/>
          <c:spPr>
            <a:gradFill>
              <a:gsLst>
                <a:gs pos="0">
                  <a:schemeClr val="accent1"/>
                </a:gs>
                <a:gs pos="46000">
                  <a:schemeClr val="accent1"/>
                </a:gs>
                <a:gs pos="100000">
                  <a:schemeClr val="accent1">
                    <a:lumMod val="20000"/>
                    <a:lumOff val="80000"/>
                    <a:alpha val="0"/>
                  </a:schemeClr>
                </a:gs>
              </a:gsLst>
              <a:path path="circle">
                <a:fillToRect l="50000" t="-80000" r="50000" b="180000"/>
              </a:path>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pivotFmt>
      <c:pivotFmt>
        <c:idx val="2"/>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Milestone!$B$3</c:f>
              <c:strCache>
                <c:ptCount val="1"/>
                <c:pt idx="0">
                  <c:v>Total</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Milestone!$A$4:$A$12</c:f>
              <c:strCache>
                <c:ptCount val="8"/>
                <c:pt idx="0">
                  <c:v>Data Analysis</c:v>
                </c:pt>
                <c:pt idx="1">
                  <c:v>Drug Released</c:v>
                </c:pt>
                <c:pt idx="2">
                  <c:v>Informed Consent Obtained</c:v>
                </c:pt>
                <c:pt idx="3">
                  <c:v>IRB Approval</c:v>
                </c:pt>
                <c:pt idx="4">
                  <c:v>Protocol Signed</c:v>
                </c:pt>
                <c:pt idx="5">
                  <c:v>Regulatory Documents Received</c:v>
                </c:pt>
                <c:pt idx="6">
                  <c:v>Site Initiation</c:v>
                </c:pt>
                <c:pt idx="7">
                  <c:v>Training Documentation Received</c:v>
                </c:pt>
              </c:strCache>
            </c:strRef>
          </c:cat>
          <c:val>
            <c:numRef>
              <c:f>Milestone!$B$4:$B$12</c:f>
              <c:numCache>
                <c:formatCode>0%</c:formatCode>
                <c:ptCount val="8"/>
                <c:pt idx="0">
                  <c:v>8.5106382978723402E-2</c:v>
                </c:pt>
                <c:pt idx="1">
                  <c:v>8.5106382978723402E-2</c:v>
                </c:pt>
                <c:pt idx="2">
                  <c:v>6.3829787234042548E-2</c:v>
                </c:pt>
                <c:pt idx="3">
                  <c:v>6.3829787234042548E-2</c:v>
                </c:pt>
                <c:pt idx="4">
                  <c:v>0.10638297872340426</c:v>
                </c:pt>
                <c:pt idx="5">
                  <c:v>0.44680851063829785</c:v>
                </c:pt>
                <c:pt idx="6">
                  <c:v>8.5106382978723402E-2</c:v>
                </c:pt>
                <c:pt idx="7">
                  <c:v>6.3829787234042548E-2</c:v>
                </c:pt>
              </c:numCache>
            </c:numRef>
          </c:val>
        </c:ser>
        <c:dLbls>
          <c:dLblPos val="inEnd"/>
          <c:showLegendKey val="0"/>
          <c:showVal val="1"/>
          <c:showCatName val="0"/>
          <c:showSerName val="0"/>
          <c:showPercent val="0"/>
          <c:showBubbleSize val="0"/>
        </c:dLbls>
        <c:gapWidth val="326"/>
        <c:overlap val="-58"/>
        <c:axId val="86783872"/>
        <c:axId val="86782720"/>
      </c:barChart>
      <c:valAx>
        <c:axId val="86782720"/>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83872"/>
        <c:crosses val="autoZero"/>
        <c:crossBetween val="between"/>
      </c:valAx>
      <c:catAx>
        <c:axId val="86783872"/>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82720"/>
        <c:crosses val="autoZero"/>
        <c:auto val="1"/>
        <c:lblAlgn val="ctr"/>
        <c:lblOffset val="100"/>
        <c:noMultiLvlLbl val="0"/>
      </c:cat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[eTMF Report Examples.xlsx]Quality!PivotTable24</c:name>
    <c:fmtId val="-1"/>
  </c:pivotSource>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t>Total Quality Defects</a:t>
            </a:r>
          </a:p>
        </c:rich>
      </c:tx>
      <c:layout/>
      <c:overlay val="0"/>
      <c:spPr>
        <a:noFill/>
        <a:ln>
          <a:noFill/>
        </a:ln>
        <a:effectLst/>
      </c:spPr>
    </c:title>
    <c:autoTitleDeleted val="0"/>
    <c:pivotFmts>
      <c:pivotFmt>
        <c:idx val="0"/>
      </c:pivotFmt>
      <c:pivotFmt>
        <c:idx val="1"/>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8"/>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9"/>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s>
    <c:plotArea>
      <c:layout/>
      <c:pieChart>
        <c:varyColors val="1"/>
        <c:ser>
          <c:idx val="0"/>
          <c:order val="0"/>
          <c:tx>
            <c:strRef>
              <c:f>Quality!$B$3</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Quality!$A$4:$A$7</c:f>
              <c:strCache>
                <c:ptCount val="3"/>
                <c:pt idx="0">
                  <c:v>Missing date</c:v>
                </c:pt>
                <c:pt idx="1">
                  <c:v>Missing pages</c:v>
                </c:pt>
                <c:pt idx="2">
                  <c:v>Missing Signature</c:v>
                </c:pt>
              </c:strCache>
            </c:strRef>
          </c:cat>
          <c:val>
            <c:numRef>
              <c:f>Quality!$B$4:$B$7</c:f>
              <c:numCache>
                <c:formatCode>0%</c:formatCode>
                <c:ptCount val="3"/>
                <c:pt idx="0">
                  <c:v>0.16666666666666666</c:v>
                </c:pt>
                <c:pt idx="1">
                  <c:v>0.16666666666666666</c:v>
                </c:pt>
                <c:pt idx="2">
                  <c:v>0.66666666666666663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[eTMF Report Examples.xlsx]By Zone!PivotTable22</c:name>
    <c:fmtId val="-1"/>
  </c:pivotSource>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dirty="0"/>
              <a:t>% of Documents by Function/Zone</a:t>
            </a:r>
          </a:p>
        </c:rich>
      </c:tx>
      <c:layout/>
      <c:overlay val="0"/>
      <c:spPr>
        <a:noFill/>
        <a:ln>
          <a:noFill/>
        </a:ln>
        <a:effectLst/>
      </c:spPr>
    </c:title>
    <c:autoTitleDeleted val="0"/>
    <c:pivotFmts>
      <c:pivotFmt>
        <c:idx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marker>
          <c:symbol val="circle"/>
          <c:size val="6"/>
          <c:spPr>
            <a:gradFill>
              <a:gsLst>
                <a:gs pos="0">
                  <a:schemeClr val="accent1"/>
                </a:gs>
                <a:gs pos="46000">
                  <a:schemeClr val="accent1"/>
                </a:gs>
                <a:gs pos="100000">
                  <a:schemeClr val="accent1">
                    <a:lumMod val="20000"/>
                    <a:lumOff val="80000"/>
                    <a:alpha val="0"/>
                  </a:schemeClr>
                </a:gs>
              </a:gsLst>
              <a:path path="circle">
                <a:fillToRect l="50000" t="-80000" r="50000" b="180000"/>
              </a:path>
            </a:gradFill>
            <a:ln w="9525" cap="flat" cmpd="sng" algn="ctr">
              <a:solidFill>
                <a:schemeClr val="accent1">
                  <a:shade val="95000"/>
                </a:schemeClr>
              </a:solidFill>
              <a:round/>
            </a:ln>
            <a:effectLst/>
          </c:spPr>
        </c:marker>
      </c:pivotFmt>
      <c:pivotFmt>
        <c:idx val="1"/>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marker>
          <c:symbol val="none"/>
        </c:marker>
      </c:pivotFmt>
      <c:pivotFmt>
        <c:idx val="2"/>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marker>
          <c:symbol val="none"/>
        </c:marker>
      </c:pivotFmt>
    </c:pivotFmts>
    <c:plotArea>
      <c:layout/>
      <c:barChart>
        <c:barDir val="bar"/>
        <c:grouping val="clustered"/>
        <c:varyColors val="0"/>
        <c:ser>
          <c:idx val="0"/>
          <c:order val="0"/>
          <c:tx>
            <c:strRef>
              <c:f>'By Zone'!$B$3</c:f>
              <c:strCache>
                <c:ptCount val="1"/>
                <c:pt idx="0">
                  <c:v>Total</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cat>
            <c:strRef>
              <c:f>'By Zone'!$A$4:$A$7</c:f>
              <c:strCache>
                <c:ptCount val="4"/>
                <c:pt idx="0">
                  <c:v>Central Trial Documents</c:v>
                </c:pt>
                <c:pt idx="1">
                  <c:v>IRB/IEC and other Approvals</c:v>
                </c:pt>
                <c:pt idx="2">
                  <c:v>Site Management</c:v>
                </c:pt>
                <c:pt idx="3">
                  <c:v>Statistics</c:v>
                </c:pt>
              </c:strCache>
            </c:strRef>
          </c:cat>
          <c:val>
            <c:numRef>
              <c:f>'By Zone'!$B$4:$B$7</c:f>
              <c:numCache>
                <c:formatCode>0%</c:formatCode>
                <c:ptCount val="4"/>
                <c:pt idx="0">
                  <c:v>6.3829787234042548E-2</c:v>
                </c:pt>
                <c:pt idx="1">
                  <c:v>6.3829787234042548E-2</c:v>
                </c:pt>
                <c:pt idx="2">
                  <c:v>0.78723404255319152</c:v>
                </c:pt>
                <c:pt idx="3">
                  <c:v>8.5106382978723402E-2</c:v>
                </c:pt>
              </c:numCache>
            </c:numRef>
          </c:val>
        </c:ser>
        <c:dLbls>
          <c:showLegendKey val="0"/>
          <c:showVal val="0"/>
          <c:showCatName val="0"/>
          <c:showSerName val="0"/>
          <c:showPercent val="0"/>
          <c:showBubbleSize val="0"/>
        </c:dLbls>
        <c:gapWidth val="326"/>
        <c:overlap val="-58"/>
        <c:axId val="86642048"/>
        <c:axId val="86652032"/>
      </c:barChart>
      <c:catAx>
        <c:axId val="86642048"/>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52032"/>
        <c:crosses val="autoZero"/>
        <c:auto val="1"/>
        <c:lblAlgn val="ctr"/>
        <c:lblOffset val="100"/>
        <c:noMultiLvlLbl val="0"/>
      </c:catAx>
      <c:valAx>
        <c:axId val="86652032"/>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420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6AF68A9-AE94-472A-B1E6-6DDDF0372627}" type="datetimeFigureOut">
              <a:rPr lang="en-US"/>
              <a:pPr>
                <a:defRPr/>
              </a:pPr>
              <a:t>8/31/2014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B360B1A-8F04-4EE0-A0A4-A9D21B1038B8}" type="slidenum">
              <a:rPr lang="en-US"/>
              <a:pPr>
                <a:defRPr/>
              </a:pPr>
              <a:t>‹#›</a:t>
            </a:fld>
            <a:endParaRPr lang="en-US" dirty="0"/>
          </a:p>
        </p:txBody>
      </p:sp>
    </p:spTree>
    <p:extLst>
      <p:ext uri="{BB962C8B-B14F-4D97-AF65-F5344CB8AC3E}">
        <p14:creationId xmlns:p14="http://schemas.microsoft.com/office/powerpoint/2010/main" val="2279104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47580B-307C-4F80-A06D-517C9B05E2F7}" type="datetimeFigureOut">
              <a:rPr lang="en-US"/>
              <a:pPr>
                <a:defRPr/>
              </a:pPr>
              <a:t>8/31/2014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5B495C8-0DA6-415A-BD6C-EC1EC2A8B561}" type="slidenum">
              <a:rPr lang="en-US"/>
              <a:pPr>
                <a:defRPr/>
              </a:pPr>
              <a:t>‹#›</a:t>
            </a:fld>
            <a:endParaRPr lang="en-US" dirty="0"/>
          </a:p>
        </p:txBody>
      </p:sp>
    </p:spTree>
    <p:extLst>
      <p:ext uri="{BB962C8B-B14F-4D97-AF65-F5344CB8AC3E}">
        <p14:creationId xmlns:p14="http://schemas.microsoft.com/office/powerpoint/2010/main" val="2522938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cite_note-PVGPP-6"/><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metricschampion.or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FC3A22-9C85-4F13-BB7E-130D07C3F959}"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just as simple as whether</a:t>
            </a:r>
            <a:r>
              <a:rPr lang="en-US" baseline="0" dirty="0" smtClean="0"/>
              <a:t> the document is received by its due date – the underlying processes both outside of and in the eTMF must be understood.</a:t>
            </a:r>
          </a:p>
          <a:p>
            <a:endParaRPr lang="en-US" baseline="0" dirty="0" smtClean="0"/>
          </a:p>
          <a:p>
            <a:r>
              <a:rPr lang="en-US" baseline="0" dirty="0" smtClean="0"/>
              <a:t>In other words, if documents are late, is it because they were not created or received in time, or because it took too long to perform QC and finalize them in the eTMF?</a:t>
            </a:r>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13</a:t>
            </a:fld>
            <a:endParaRPr lang="en-US" dirty="0"/>
          </a:p>
        </p:txBody>
      </p:sp>
    </p:spTree>
    <p:extLst>
      <p:ext uri="{BB962C8B-B14F-4D97-AF65-F5344CB8AC3E}">
        <p14:creationId xmlns:p14="http://schemas.microsoft.com/office/powerpoint/2010/main" val="416709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D21DC4-052F-4471-8B15-8F5F4AE36D7C}" type="slidenum">
              <a:rPr lang="en-US" smtClean="0"/>
              <a:t>14</a:t>
            </a:fld>
            <a:endParaRPr lang="en-US" dirty="0"/>
          </a:p>
        </p:txBody>
      </p:sp>
    </p:spTree>
    <p:extLst>
      <p:ext uri="{BB962C8B-B14F-4D97-AF65-F5344CB8AC3E}">
        <p14:creationId xmlns:p14="http://schemas.microsoft.com/office/powerpoint/2010/main" val="277474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D21DC4-052F-4471-8B15-8F5F4AE36D7C}" type="slidenum">
              <a:rPr lang="en-US" smtClean="0"/>
              <a:t>15</a:t>
            </a:fld>
            <a:endParaRPr lang="en-US" dirty="0"/>
          </a:p>
        </p:txBody>
      </p:sp>
    </p:spTree>
    <p:extLst>
      <p:ext uri="{BB962C8B-B14F-4D97-AF65-F5344CB8AC3E}">
        <p14:creationId xmlns:p14="http://schemas.microsoft.com/office/powerpoint/2010/main" val="277474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 not mean that we recommend</a:t>
            </a:r>
            <a:r>
              <a:rPr lang="en-US" baseline="0" dirty="0" smtClean="0"/>
              <a:t> that every organization track all 21 metrics.  Later in the presentation, we will discuss selection of metrics to support business objectives and quality by design</a:t>
            </a:r>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16</a:t>
            </a:fld>
            <a:endParaRPr lang="en-US" dirty="0"/>
          </a:p>
        </p:txBody>
      </p:sp>
    </p:spTree>
    <p:extLst>
      <p:ext uri="{BB962C8B-B14F-4D97-AF65-F5344CB8AC3E}">
        <p14:creationId xmlns:p14="http://schemas.microsoft.com/office/powerpoint/2010/main" val="321721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Founded in 2006, MCC is the leading industry association  dedicated to the development of standardized performance metrics to improve clinical trials. MCC provides the collaborative environment for biopharmaceutical and device sponsors, service providers and sites to improve clinical trial development through use of MCC standardized performance metrics. The MCC’s performance metrics portfolio includes central lab, imaging, cardiopulmonary assessment and clinical trial metrics. Over 100 companies have joined the MCC.</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17</a:t>
            </a:fld>
            <a:endParaRPr lang="en-US" dirty="0"/>
          </a:p>
        </p:txBody>
      </p:sp>
    </p:spTree>
    <p:extLst>
      <p:ext uri="{BB962C8B-B14F-4D97-AF65-F5344CB8AC3E}">
        <p14:creationId xmlns:p14="http://schemas.microsoft.com/office/powerpoint/2010/main" val="265870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18</a:t>
            </a:fld>
            <a:endParaRPr lang="en-US" dirty="0"/>
          </a:p>
        </p:txBody>
      </p:sp>
    </p:spTree>
    <p:extLst>
      <p:ext uri="{BB962C8B-B14F-4D97-AF65-F5344CB8AC3E}">
        <p14:creationId xmlns:p14="http://schemas.microsoft.com/office/powerpoint/2010/main" val="139603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19</a:t>
            </a:fld>
            <a:endParaRPr lang="en-US" dirty="0"/>
          </a:p>
        </p:txBody>
      </p:sp>
    </p:spTree>
    <p:extLst>
      <p:ext uri="{BB962C8B-B14F-4D97-AF65-F5344CB8AC3E}">
        <p14:creationId xmlns:p14="http://schemas.microsoft.com/office/powerpoint/2010/main" val="1396036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not all types of analysis need to be performed</a:t>
            </a:r>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24</a:t>
            </a:fld>
            <a:endParaRPr lang="en-US" dirty="0"/>
          </a:p>
        </p:txBody>
      </p:sp>
    </p:spTree>
    <p:extLst>
      <p:ext uri="{BB962C8B-B14F-4D97-AF65-F5344CB8AC3E}">
        <p14:creationId xmlns:p14="http://schemas.microsoft.com/office/powerpoint/2010/main" val="59395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25</a:t>
            </a:fld>
            <a:endParaRPr lang="en-US" dirty="0"/>
          </a:p>
        </p:txBody>
      </p:sp>
    </p:spTree>
    <p:extLst>
      <p:ext uri="{BB962C8B-B14F-4D97-AF65-F5344CB8AC3E}">
        <p14:creationId xmlns:p14="http://schemas.microsoft.com/office/powerpoint/2010/main" val="3916293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26</a:t>
            </a:fld>
            <a:endParaRPr lang="en-US" dirty="0"/>
          </a:p>
        </p:txBody>
      </p:sp>
    </p:spTree>
    <p:extLst>
      <p:ext uri="{BB962C8B-B14F-4D97-AF65-F5344CB8AC3E}">
        <p14:creationId xmlns:p14="http://schemas.microsoft.com/office/powerpoint/2010/main" val="391629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this presentation is the output of the Metrics and Reporting sub-group that met over the course of 2013 to define recommendations around TMF/eTMF metrics and reports</a:t>
            </a:r>
            <a:endParaRPr lang="en-US" dirty="0"/>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2</a:t>
            </a:fld>
            <a:endParaRPr lang="en-US" dirty="0"/>
          </a:p>
        </p:txBody>
      </p:sp>
    </p:spTree>
    <p:extLst>
      <p:ext uri="{BB962C8B-B14F-4D97-AF65-F5344CB8AC3E}">
        <p14:creationId xmlns:p14="http://schemas.microsoft.com/office/powerpoint/2010/main" val="290412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27</a:t>
            </a:fld>
            <a:endParaRPr lang="en-US" dirty="0"/>
          </a:p>
        </p:txBody>
      </p:sp>
    </p:spTree>
    <p:extLst>
      <p:ext uri="{BB962C8B-B14F-4D97-AF65-F5344CB8AC3E}">
        <p14:creationId xmlns:p14="http://schemas.microsoft.com/office/powerpoint/2010/main" val="3916293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34</a:t>
            </a:fld>
            <a:endParaRPr lang="en-US" dirty="0"/>
          </a:p>
        </p:txBody>
      </p:sp>
    </p:spTree>
    <p:extLst>
      <p:ext uri="{BB962C8B-B14F-4D97-AF65-F5344CB8AC3E}">
        <p14:creationId xmlns:p14="http://schemas.microsoft.com/office/powerpoint/2010/main" val="4059020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35</a:t>
            </a:fld>
            <a:endParaRPr lang="en-US" dirty="0"/>
          </a:p>
        </p:txBody>
      </p:sp>
    </p:spTree>
    <p:extLst>
      <p:ext uri="{BB962C8B-B14F-4D97-AF65-F5344CB8AC3E}">
        <p14:creationId xmlns:p14="http://schemas.microsoft.com/office/powerpoint/2010/main" val="226936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This is a successor to the "quality by QC" (or "quality after design") approach that the companies have taken up until 1990s.</a:t>
            </a:r>
            <a:r>
              <a:rPr lang="en-US" baseline="30000" dirty="0" smtClean="0">
                <a:hlinkClick r:id="rId3" action="ppaction://hlinkfile"/>
              </a:rPr>
              <a:t>[</a:t>
            </a:r>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36</a:t>
            </a:fld>
            <a:endParaRPr lang="en-US" dirty="0"/>
          </a:p>
        </p:txBody>
      </p:sp>
    </p:spTree>
    <p:extLst>
      <p:ext uri="{BB962C8B-B14F-4D97-AF65-F5344CB8AC3E}">
        <p14:creationId xmlns:p14="http://schemas.microsoft.com/office/powerpoint/2010/main" val="3392411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you are not just responding to the issue of the week</a:t>
            </a:r>
          </a:p>
          <a:p>
            <a:endParaRPr lang="en-US" baseline="0" dirty="0" smtClean="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37</a:t>
            </a:fld>
            <a:endParaRPr lang="en-US" dirty="0"/>
          </a:p>
        </p:txBody>
      </p:sp>
    </p:spTree>
    <p:extLst>
      <p:ext uri="{BB962C8B-B14F-4D97-AF65-F5344CB8AC3E}">
        <p14:creationId xmlns:p14="http://schemas.microsoft.com/office/powerpoint/2010/main" val="32638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39</a:t>
            </a:fld>
            <a:endParaRPr lang="en-US" dirty="0"/>
          </a:p>
        </p:txBody>
      </p:sp>
    </p:spTree>
    <p:extLst>
      <p:ext uri="{BB962C8B-B14F-4D97-AF65-F5344CB8AC3E}">
        <p14:creationId xmlns:p14="http://schemas.microsoft.com/office/powerpoint/2010/main" val="2248330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what you can get</a:t>
            </a:r>
            <a:r>
              <a:rPr lang="en-US" baseline="0" dirty="0" smtClean="0"/>
              <a:t> from your electronic systems, whether it has to be massaged, and what is entirely manual.</a:t>
            </a:r>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40</a:t>
            </a:fld>
            <a:endParaRPr lang="en-US" dirty="0"/>
          </a:p>
        </p:txBody>
      </p:sp>
    </p:spTree>
    <p:extLst>
      <p:ext uri="{BB962C8B-B14F-4D97-AF65-F5344CB8AC3E}">
        <p14:creationId xmlns:p14="http://schemas.microsoft.com/office/powerpoint/2010/main" val="4169854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keep in mind what is realistic given the number and size of your trials, relationships with partners, internal resources, etc.</a:t>
            </a:r>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41</a:t>
            </a:fld>
            <a:endParaRPr lang="en-US" dirty="0"/>
          </a:p>
        </p:txBody>
      </p:sp>
    </p:spTree>
    <p:extLst>
      <p:ext uri="{BB962C8B-B14F-4D97-AF65-F5344CB8AC3E}">
        <p14:creationId xmlns:p14="http://schemas.microsoft.com/office/powerpoint/2010/main" val="2637543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May also need to identify documents key to a specific trial.  For example, interim</a:t>
            </a:r>
            <a:r>
              <a:rPr lang="en-US" baseline="0" dirty="0" smtClean="0"/>
              <a:t> analysis documents might be key to an adaptive trial, or storage logs might be key to a trial for a drug that is very sensitive to environmental conditions and cold chain issues.  If these documents were later found to be poorly scanned or unreadable, a serious issue would arise.</a:t>
            </a:r>
            <a:endParaRPr lang="en-US" dirty="0" smtClean="0"/>
          </a:p>
          <a:p>
            <a:endParaRPr lang="en-US" dirty="0" smtClean="0"/>
          </a:p>
          <a:p>
            <a:r>
              <a:rPr lang="en-US" dirty="0" smtClean="0"/>
              <a:t>e.g.,</a:t>
            </a:r>
            <a:r>
              <a:rPr lang="en-US" baseline="0" dirty="0" smtClean="0"/>
              <a:t> confidence levels of QC 50% of vendor documents, 5% of pharmacovigilance documents because the former come in from a variety of sources with their own SOPs, the latter from a validated system</a:t>
            </a:r>
          </a:p>
          <a:p>
            <a:endParaRPr lang="en-US" baseline="0" dirty="0" smtClean="0"/>
          </a:p>
        </p:txBody>
      </p:sp>
      <p:sp>
        <p:nvSpPr>
          <p:cNvPr id="4" name="Slide Number Placeholder 3"/>
          <p:cNvSpPr>
            <a:spLocks noGrp="1"/>
          </p:cNvSpPr>
          <p:nvPr>
            <p:ph type="sldNum" sz="quarter" idx="10"/>
          </p:nvPr>
        </p:nvSpPr>
        <p:spPr/>
        <p:txBody>
          <a:bodyPr/>
          <a:lstStyle/>
          <a:p>
            <a:fld id="{4CD21DC4-052F-4471-8B15-8F5F4AE36D7C}" type="slidenum">
              <a:rPr lang="en-US" smtClean="0"/>
              <a:t>42</a:t>
            </a:fld>
            <a:endParaRPr lang="en-US" dirty="0"/>
          </a:p>
        </p:txBody>
      </p:sp>
    </p:spTree>
    <p:extLst>
      <p:ext uri="{BB962C8B-B14F-4D97-AF65-F5344CB8AC3E}">
        <p14:creationId xmlns:p14="http://schemas.microsoft.com/office/powerpoint/2010/main" val="2283690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43</a:t>
            </a:fld>
            <a:endParaRPr lang="en-US" dirty="0"/>
          </a:p>
        </p:txBody>
      </p:sp>
    </p:spTree>
    <p:extLst>
      <p:ext uri="{BB962C8B-B14F-4D97-AF65-F5344CB8AC3E}">
        <p14:creationId xmlns:p14="http://schemas.microsoft.com/office/powerpoint/2010/main" val="405902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4</a:t>
            </a:fld>
            <a:endParaRPr lang="en-US" dirty="0"/>
          </a:p>
        </p:txBody>
      </p:sp>
    </p:spTree>
    <p:extLst>
      <p:ext uri="{BB962C8B-B14F-4D97-AF65-F5344CB8AC3E}">
        <p14:creationId xmlns:p14="http://schemas.microsoft.com/office/powerpoint/2010/main" val="1689576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When introducing a metric programme there are several key considerations that need defining for all metrics. Keep in mind that there may be more than one ‘answer’ for each point per report.</a:t>
            </a:r>
          </a:p>
          <a:p>
            <a:r>
              <a:rPr lang="en-GB" baseline="0" dirty="0" smtClean="0"/>
              <a:t>For example </a:t>
            </a:r>
          </a:p>
          <a:p>
            <a:r>
              <a:rPr lang="en-GB" baseline="0" dirty="0" smtClean="0"/>
              <a:t>E.g.. 1: if A TMF Completeness report looks at all Zones in the Ref Model; each department will be responsible for its functional docs.</a:t>
            </a:r>
          </a:p>
          <a:p>
            <a:r>
              <a:rPr lang="en-GB" baseline="0" dirty="0" smtClean="0"/>
              <a:t>E.g. 2:  report frequency might not be the same for all users.  Contracts Managers reviewing submission SLA may need a 6 monthly summary, whereas the study Manager may need to review the same information on a monthly basis.</a:t>
            </a:r>
          </a:p>
          <a:p>
            <a:endParaRPr lang="en-GB" baseline="0" dirty="0" smtClean="0"/>
          </a:p>
          <a:p>
            <a:r>
              <a:rPr lang="en-GB" baseline="0" dirty="0" smtClean="0"/>
              <a:t>Many of these factors will be defined in the </a:t>
            </a:r>
            <a:r>
              <a:rPr lang="en-US" sz="1200" dirty="0" smtClean="0"/>
              <a:t>Standard metrics structures as defined by the </a:t>
            </a:r>
            <a:r>
              <a:rPr lang="en-US" sz="1200" dirty="0" smtClean="0">
                <a:hlinkClick r:id="rId3"/>
              </a:rPr>
              <a:t>Metrics Champion Consortium </a:t>
            </a:r>
            <a:r>
              <a:rPr lang="en-US" sz="1200" dirty="0" smtClean="0"/>
              <a:t> - examples in Slides 19 &amp; 20.</a:t>
            </a:r>
          </a:p>
          <a:p>
            <a:endParaRPr lang="en-US" sz="1200" baseline="0" dirty="0" smtClean="0"/>
          </a:p>
          <a:p>
            <a:r>
              <a:rPr lang="en-US" sz="1200" baseline="0" dirty="0" smtClean="0"/>
              <a:t>Also be realistic about the introduction of your metrics. This should be gradual and in partnership with key stakeholders (including data receivers and users).</a:t>
            </a:r>
            <a:endParaRPr lang="en-GB" baseline="0" dirty="0" smtClean="0"/>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44</a:t>
            </a:fld>
            <a:endParaRPr lang="en-US" dirty="0"/>
          </a:p>
        </p:txBody>
      </p:sp>
    </p:spTree>
    <p:extLst>
      <p:ext uri="{BB962C8B-B14F-4D97-AF65-F5344CB8AC3E}">
        <p14:creationId xmlns:p14="http://schemas.microsoft.com/office/powerpoint/2010/main" val="1142166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smtClean="0"/>
              <a:t>For each metric, data sources need to be defined. For eTMFs this can involve pulling data from the eTMF directly or via an underlying database. (validation of data sources and population will be required – your ITQA department can advise you on what’s needed)</a:t>
            </a:r>
          </a:p>
          <a:p>
            <a:r>
              <a:rPr lang="en-GB" baseline="0" dirty="0" smtClean="0"/>
              <a:t>For paper data population will be more manual, and may involve summaries of trackers or even shelf space or folder counts. Although any data is better than no data, consider what tolerance you think is acceptable for each value collected and the % error that exists. Make sure this is communicated to receivers of the data where appropriate.</a:t>
            </a:r>
          </a:p>
          <a:p>
            <a:endParaRPr lang="en-GB" baseline="0" dirty="0" smtClean="0"/>
          </a:p>
          <a:p>
            <a:r>
              <a:rPr lang="en-GB" baseline="0" dirty="0" smtClean="0"/>
              <a:t>There are definitely pros and cons of both ‘self service reports’ and distributed reports. The former only works if the user 1) utilises the report 2) understands what they’re doing/reviewing.  Therefore, the self-service approach although possibly more resource efficient and convenient, needs to be monitored to ensure it the results available are being utilised.</a:t>
            </a:r>
          </a:p>
          <a:p>
            <a:r>
              <a:rPr lang="en-GB" baseline="0" dirty="0" smtClean="0"/>
              <a:t>Manual circulation conversely would allow for highlights or concerns to be highlighted and could include a review/confirmation of receipt step to illustrate compliance.</a:t>
            </a:r>
          </a:p>
          <a:p>
            <a:r>
              <a:rPr lang="en-GB" baseline="0" dirty="0" smtClean="0"/>
              <a:t>Finally everyone likes using familiar systems so if you already use a BI tool or portal for scorecards, data analysis or reporting (e.g. Business Objects or Crystal Reports) – consider utilising the same technology for eTMF metrics as this will minimise the learning curve and probably increase uptake.</a:t>
            </a:r>
          </a:p>
          <a:p>
            <a:endParaRPr lang="en-GB" baseline="0" dirty="0" smtClean="0"/>
          </a:p>
          <a:p>
            <a:r>
              <a:rPr lang="en-GB" baseline="0" dirty="0" smtClean="0"/>
              <a:t>ON the final point careful consideration of audience is vital, particularly if the reports allow drill-through to data – ensure any reports that link directly to your eTMF system work with the security models already in place.</a:t>
            </a:r>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45</a:t>
            </a:fld>
            <a:endParaRPr lang="en-US" dirty="0"/>
          </a:p>
        </p:txBody>
      </p:sp>
    </p:spTree>
    <p:extLst>
      <p:ext uri="{BB962C8B-B14F-4D97-AF65-F5344CB8AC3E}">
        <p14:creationId xmlns:p14="http://schemas.microsoft.com/office/powerpoint/2010/main" val="1142166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It is easy to consider Clinical</a:t>
            </a:r>
            <a:r>
              <a:rPr lang="en-GB" baseline="0" dirty="0" smtClean="0"/>
              <a:t> Documents and forget about the rest of the TMF; ensure all doc-types are covered by your metrics (even if they are stored in different repositories or different formats).</a:t>
            </a:r>
          </a:p>
          <a:p>
            <a:r>
              <a:rPr lang="en-GB" baseline="0" dirty="0" smtClean="0"/>
              <a:t>A detailed RACI can be invaluable. Make this a living document and include distribution lists for those ‘informed’. That way all responsibilities are clear and recipients will have confidence in the report contents.</a:t>
            </a:r>
          </a:p>
          <a:p>
            <a:endParaRPr lang="en-GB" baseline="0" dirty="0" smtClean="0"/>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46</a:t>
            </a:fld>
            <a:endParaRPr lang="en-US" dirty="0"/>
          </a:p>
        </p:txBody>
      </p:sp>
    </p:spTree>
    <p:extLst>
      <p:ext uri="{BB962C8B-B14F-4D97-AF65-F5344CB8AC3E}">
        <p14:creationId xmlns:p14="http://schemas.microsoft.com/office/powerpoint/2010/main" val="1142166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smtClean="0"/>
              <a:t>If reports are self service, the frequency at which they should be reviewed and acted upon needs to be well communicated and if possible monitored.</a:t>
            </a:r>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48</a:t>
            </a:fld>
            <a:endParaRPr lang="en-US" dirty="0"/>
          </a:p>
        </p:txBody>
      </p:sp>
    </p:spTree>
    <p:extLst>
      <p:ext uri="{BB962C8B-B14F-4D97-AF65-F5344CB8AC3E}">
        <p14:creationId xmlns:p14="http://schemas.microsoft.com/office/powerpoint/2010/main" val="1142166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using a portal – first view should be the easiest to interpret for the majority of users</a:t>
            </a:r>
          </a:p>
          <a:p>
            <a:r>
              <a:rPr lang="en-GB" baseline="0" dirty="0" smtClean="0"/>
              <a:t>Saved or personal views will also be available with some tools</a:t>
            </a:r>
          </a:p>
          <a:p>
            <a:endParaRPr lang="en-GB" baseline="0" dirty="0" smtClean="0"/>
          </a:p>
          <a:p>
            <a:r>
              <a:rPr lang="en-GB" baseline="0" dirty="0" smtClean="0"/>
              <a:t>Obviously PowerPoint and (to a lesser extent) excel are useful for producing static reports, representing a specific view at a specific point in time.</a:t>
            </a:r>
          </a:p>
          <a:p>
            <a:r>
              <a:rPr lang="en-GB" baseline="0" dirty="0" smtClean="0"/>
              <a:t>These are more appropriate formats for published reports (distribute these on notice boards so TMF visibility/awareness becomes the expected norm)</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49</a:t>
            </a:fld>
            <a:endParaRPr lang="en-US" dirty="0"/>
          </a:p>
        </p:txBody>
      </p:sp>
    </p:spTree>
    <p:extLst>
      <p:ext uri="{BB962C8B-B14F-4D97-AF65-F5344CB8AC3E}">
        <p14:creationId xmlns:p14="http://schemas.microsoft.com/office/powerpoint/2010/main" val="28428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Flow</a:t>
            </a:r>
            <a:r>
              <a:rPr lang="en-GB" baseline="0" dirty="0" smtClean="0"/>
              <a:t> diagrams and workflows will compliment your metrics and help to provide clarity on expectations.</a:t>
            </a:r>
          </a:p>
          <a:p>
            <a:r>
              <a:rPr lang="en-GB" baseline="0" dirty="0" smtClean="0"/>
              <a:t>The metrics the working group have recommended fall into several categories, it is likely that escalation pathways and actions will be similar within each category.</a:t>
            </a:r>
          </a:p>
          <a:p>
            <a:endParaRPr lang="en-GB" baseline="0" dirty="0" smtClean="0"/>
          </a:p>
          <a:p>
            <a:r>
              <a:rPr lang="en-GB" baseline="0" dirty="0" smtClean="0"/>
              <a:t>Communication, documentation and training to support your metrics is key.</a:t>
            </a:r>
          </a:p>
          <a:p>
            <a:r>
              <a:rPr lang="en-GB" baseline="0" dirty="0" smtClean="0"/>
              <a:t>Continual support post-introduction to and gaining initial feedback is also vital. If people are confused by the data or do not know how to act on it appropriately the metrics become worthless.</a:t>
            </a:r>
          </a:p>
          <a:p>
            <a:r>
              <a:rPr lang="en-GB" baseline="0" dirty="0" smtClean="0"/>
              <a:t>Documentation should also include timelines for review and subsequent activity.</a:t>
            </a:r>
          </a:p>
          <a:p>
            <a:endParaRPr lang="en-GB" dirty="0"/>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50</a:t>
            </a:fld>
            <a:endParaRPr lang="en-US" dirty="0"/>
          </a:p>
        </p:txBody>
      </p:sp>
    </p:spTree>
    <p:extLst>
      <p:ext uri="{BB962C8B-B14F-4D97-AF65-F5344CB8AC3E}">
        <p14:creationId xmlns:p14="http://schemas.microsoft.com/office/powerpoint/2010/main" val="28428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MHRA often asks</a:t>
            </a:r>
            <a:r>
              <a:rPr lang="en-GB" baseline="0" dirty="0" smtClean="0"/>
              <a:t> if sponsors have metrics to support and demonstrate oversight</a:t>
            </a:r>
          </a:p>
          <a:p>
            <a:r>
              <a:rPr lang="en-GB" baseline="0" dirty="0" smtClean="0"/>
              <a:t>Useful for multiple CROs working on a single study – can assist in determining where future work should be awarded</a:t>
            </a:r>
            <a:endParaRPr lang="en-GB" dirty="0"/>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51</a:t>
            </a:fld>
            <a:endParaRPr lang="en-US" dirty="0"/>
          </a:p>
        </p:txBody>
      </p:sp>
    </p:spTree>
    <p:extLst>
      <p:ext uri="{BB962C8B-B14F-4D97-AF65-F5344CB8AC3E}">
        <p14:creationId xmlns:p14="http://schemas.microsoft.com/office/powerpoint/2010/main" val="28428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 people</a:t>
            </a:r>
            <a:r>
              <a:rPr lang="en-GB" baseline="0" dirty="0" smtClean="0"/>
              <a:t> acting on metrics and using to make decisions?  If not either they are not useful or people don’t know how to apply them – adjustments needed in the program</a:t>
            </a:r>
            <a:endParaRPr lang="en-GB" dirty="0"/>
          </a:p>
        </p:txBody>
      </p:sp>
      <p:sp>
        <p:nvSpPr>
          <p:cNvPr id="4" name="Slide Number Placeholder 3"/>
          <p:cNvSpPr>
            <a:spLocks noGrp="1"/>
          </p:cNvSpPr>
          <p:nvPr>
            <p:ph type="sldNum" sz="quarter" idx="10"/>
          </p:nvPr>
        </p:nvSpPr>
        <p:spPr/>
        <p:txBody>
          <a:bodyPr/>
          <a:lstStyle/>
          <a:p>
            <a:pPr>
              <a:defRPr/>
            </a:pPr>
            <a:fld id="{A5B495C8-0DA6-415A-BD6C-EC1EC2A8B561}" type="slidenum">
              <a:rPr lang="en-US" smtClean="0"/>
              <a:pPr>
                <a:defRPr/>
              </a:pPr>
              <a:t>52</a:t>
            </a:fld>
            <a:endParaRPr lang="en-US" dirty="0"/>
          </a:p>
        </p:txBody>
      </p:sp>
    </p:spTree>
    <p:extLst>
      <p:ext uri="{BB962C8B-B14F-4D97-AF65-F5344CB8AC3E}">
        <p14:creationId xmlns:p14="http://schemas.microsoft.com/office/powerpoint/2010/main" val="28428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 example: a focus on timeliness may</a:t>
            </a:r>
            <a:r>
              <a:rPr lang="en-US" baseline="0" dirty="0" smtClean="0"/>
              <a:t> result in decreased focus on quality that is only discovered later</a:t>
            </a:r>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56</a:t>
            </a:fld>
            <a:endParaRPr lang="en-US" dirty="0"/>
          </a:p>
        </p:txBody>
      </p:sp>
    </p:spTree>
    <p:extLst>
      <p:ext uri="{BB962C8B-B14F-4D97-AF65-F5344CB8AC3E}">
        <p14:creationId xmlns:p14="http://schemas.microsoft.com/office/powerpoint/2010/main" val="1231410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Instead of just reacting to issues and problems as they are found</a:t>
            </a:r>
          </a:p>
          <a:p>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57</a:t>
            </a:fld>
            <a:endParaRPr lang="en-US" dirty="0"/>
          </a:p>
        </p:txBody>
      </p:sp>
    </p:spTree>
    <p:extLst>
      <p:ext uri="{BB962C8B-B14F-4D97-AF65-F5344CB8AC3E}">
        <p14:creationId xmlns:p14="http://schemas.microsoft.com/office/powerpoint/2010/main" val="301962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Prioritized – high level goals.  Individual metrics also</a:t>
            </a:r>
            <a:r>
              <a:rPr lang="en-US" baseline="0" dirty="0" smtClean="0"/>
              <a:t> have their goals/business drivers</a:t>
            </a:r>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6</a:t>
            </a:fld>
            <a:endParaRPr lang="en-US" dirty="0"/>
          </a:p>
        </p:txBody>
      </p:sp>
    </p:spTree>
    <p:extLst>
      <p:ext uri="{BB962C8B-B14F-4D97-AF65-F5344CB8AC3E}">
        <p14:creationId xmlns:p14="http://schemas.microsoft.com/office/powerpoint/2010/main" val="275242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working groups’ defined sets of metrics all fall within one of these categories,</a:t>
            </a:r>
            <a:r>
              <a:rPr lang="en-US" baseline="0" dirty="0" smtClean="0"/>
              <a:t> in some cases within sub-categories</a:t>
            </a:r>
            <a:endParaRPr lang="en-US" dirty="0"/>
          </a:p>
        </p:txBody>
      </p:sp>
      <p:sp>
        <p:nvSpPr>
          <p:cNvPr id="4" name="Slide Number Placeholder 3"/>
          <p:cNvSpPr>
            <a:spLocks noGrp="1"/>
          </p:cNvSpPr>
          <p:nvPr>
            <p:ph type="sldNum" sz="quarter" idx="10"/>
          </p:nvPr>
        </p:nvSpPr>
        <p:spPr/>
        <p:txBody>
          <a:bodyPr/>
          <a:lstStyle/>
          <a:p>
            <a:pPr>
              <a:defRPr/>
            </a:pPr>
            <a:fld id="{F9E95795-4C55-4889-90D5-36AACC43EE25}" type="slidenum">
              <a:rPr lang="en-US" smtClean="0"/>
              <a:pPr>
                <a:defRPr/>
              </a:pPr>
              <a:t>8</a:t>
            </a:fld>
            <a:endParaRPr lang="en-US" dirty="0"/>
          </a:p>
        </p:txBody>
      </p:sp>
    </p:spTree>
    <p:extLst>
      <p:ext uri="{BB962C8B-B14F-4D97-AF65-F5344CB8AC3E}">
        <p14:creationId xmlns:p14="http://schemas.microsoft.com/office/powerpoint/2010/main" val="258863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Quality by Design development of CTQs (Critical to Quality) measurements led to identification of 3 measures critical to ensure quality in TMF</a:t>
            </a:r>
          </a:p>
          <a:p>
            <a:r>
              <a:rPr lang="en-US" sz="1200" b="0" i="0" u="none" strike="noStrike" kern="1200" baseline="0" dirty="0" smtClean="0">
                <a:solidFill>
                  <a:schemeClr val="tx1"/>
                </a:solidFill>
                <a:latin typeface="+mn-lt"/>
                <a:ea typeface="+mn-ea"/>
                <a:cs typeface="+mn-cs"/>
              </a:rPr>
              <a:t>Reference Pfizer Paper, confirmation by working group</a:t>
            </a:r>
          </a:p>
          <a:p>
            <a:endParaRPr lang="en-US" sz="1200" b="1" i="1" u="none" strike="noStrike" kern="1200" baseline="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9</a:t>
            </a:fld>
            <a:endParaRPr lang="en-US" dirty="0"/>
          </a:p>
        </p:txBody>
      </p:sp>
    </p:spTree>
    <p:extLst>
      <p:ext uri="{BB962C8B-B14F-4D97-AF65-F5344CB8AC3E}">
        <p14:creationId xmlns:p14="http://schemas.microsoft.com/office/powerpoint/2010/main" val="381379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in every trial based on</a:t>
            </a:r>
            <a:r>
              <a:rPr lang="en-US" baseline="0" dirty="0" smtClean="0"/>
              <a:t> the type of trial, the countries in which it is conducted, the characteristics (blinded, technologies uses such as IVRS or EDC, etc.)</a:t>
            </a:r>
          </a:p>
          <a:p>
            <a:r>
              <a:rPr lang="en-US" baseline="0" dirty="0" smtClean="0"/>
              <a:t>Changes as the protocol is amended, unplanned events occur, or the requirements of sponsors or regulatory authorities change</a:t>
            </a:r>
          </a:p>
          <a:p>
            <a:endParaRPr lang="en-US" baseline="0" dirty="0" smtClean="0"/>
          </a:p>
          <a:p>
            <a:r>
              <a:rPr lang="en-US" baseline="0" dirty="0" smtClean="0"/>
              <a:t>Trending in paper TMFs is difficult if not impossible</a:t>
            </a:r>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10</a:t>
            </a:fld>
            <a:endParaRPr lang="en-US" dirty="0"/>
          </a:p>
        </p:txBody>
      </p:sp>
    </p:spTree>
    <p:extLst>
      <p:ext uri="{BB962C8B-B14F-4D97-AF65-F5344CB8AC3E}">
        <p14:creationId xmlns:p14="http://schemas.microsoft.com/office/powerpoint/2010/main" val="292912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11</a:t>
            </a:fld>
            <a:endParaRPr lang="en-US" dirty="0"/>
          </a:p>
        </p:txBody>
      </p:sp>
    </p:spTree>
    <p:extLst>
      <p:ext uri="{BB962C8B-B14F-4D97-AF65-F5344CB8AC3E}">
        <p14:creationId xmlns:p14="http://schemas.microsoft.com/office/powerpoint/2010/main" val="102087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event</a:t>
            </a:r>
            <a:r>
              <a:rPr lang="en-US" baseline="0" dirty="0" smtClean="0"/>
              <a:t> based documents such as protocol amendments, due dates are more challenging</a:t>
            </a:r>
          </a:p>
          <a:p>
            <a:r>
              <a:rPr lang="en-US" baseline="0" dirty="0" smtClean="0"/>
              <a:t>May want to define a lag such that documents are due in TMF/eTMF by x days after the milestone date</a:t>
            </a:r>
            <a:endParaRPr lang="en-US" dirty="0"/>
          </a:p>
        </p:txBody>
      </p:sp>
      <p:sp>
        <p:nvSpPr>
          <p:cNvPr id="4" name="Slide Number Placeholder 3"/>
          <p:cNvSpPr>
            <a:spLocks noGrp="1"/>
          </p:cNvSpPr>
          <p:nvPr>
            <p:ph type="sldNum" sz="quarter" idx="10"/>
          </p:nvPr>
        </p:nvSpPr>
        <p:spPr/>
        <p:txBody>
          <a:bodyPr/>
          <a:lstStyle/>
          <a:p>
            <a:fld id="{4CD21DC4-052F-4471-8B15-8F5F4AE36D7C}" type="slidenum">
              <a:rPr lang="en-US" smtClean="0"/>
              <a:t>12</a:t>
            </a:fld>
            <a:endParaRPr lang="en-US" dirty="0"/>
          </a:p>
        </p:txBody>
      </p:sp>
    </p:spTree>
    <p:extLst>
      <p:ext uri="{BB962C8B-B14F-4D97-AF65-F5344CB8AC3E}">
        <p14:creationId xmlns:p14="http://schemas.microsoft.com/office/powerpoint/2010/main" val="416709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reeform 3"/>
          <p:cNvSpPr>
            <a:spLocks noChangeArrowheads="1"/>
          </p:cNvSpPr>
          <p:nvPr userDrawn="1"/>
        </p:nvSpPr>
        <p:spPr bwMode="auto">
          <a:xfrm>
            <a:off x="152400" y="152400"/>
            <a:ext cx="6904038" cy="6553200"/>
          </a:xfrm>
          <a:custGeom>
            <a:avLst/>
            <a:gdLst/>
            <a:ahLst/>
            <a:cxnLst>
              <a:cxn ang="0">
                <a:pos x="7026" y="11533"/>
              </a:cxn>
              <a:cxn ang="0">
                <a:pos x="11866" y="0"/>
              </a:cxn>
              <a:cxn ang="0">
                <a:pos x="0" y="0"/>
              </a:cxn>
              <a:cxn ang="0">
                <a:pos x="0" y="11520"/>
              </a:cxn>
              <a:cxn ang="0">
                <a:pos x="7026" y="11533"/>
              </a:cxn>
            </a:cxnLst>
            <a:rect l="0" t="0" r="r" b="b"/>
            <a:pathLst>
              <a:path w="11866" h="11520">
                <a:moveTo>
                  <a:pt x="7026" y="11533"/>
                </a:moveTo>
                <a:lnTo>
                  <a:pt x="11866" y="0"/>
                </a:lnTo>
                <a:lnTo>
                  <a:pt x="0" y="0"/>
                </a:lnTo>
                <a:lnTo>
                  <a:pt x="0" y="11520"/>
                </a:lnTo>
                <a:lnTo>
                  <a:pt x="7026" y="11533"/>
                </a:lnTo>
                <a:close/>
              </a:path>
            </a:pathLst>
          </a:custGeom>
          <a:solidFill>
            <a:srgbClr val="002281"/>
          </a:solidFill>
          <a:ln w="9525">
            <a:noFill/>
            <a:round/>
            <a:headEnd/>
            <a:tailEnd/>
          </a:ln>
        </p:spPr>
        <p:txBody>
          <a:bodyPr/>
          <a:lstStyle/>
          <a:p>
            <a:pPr fontAlgn="auto">
              <a:spcBef>
                <a:spcPts val="0"/>
              </a:spcBef>
              <a:spcAft>
                <a:spcPts val="0"/>
              </a:spcAft>
              <a:defRPr/>
            </a:pPr>
            <a:endParaRPr lang="en-US" dirty="0">
              <a:latin typeface="+mn-lt"/>
            </a:endParaRPr>
          </a:p>
        </p:txBody>
      </p:sp>
      <p:sp>
        <p:nvSpPr>
          <p:cNvPr id="3" name="Freeform 4"/>
          <p:cNvSpPr>
            <a:spLocks noChangeArrowheads="1"/>
          </p:cNvSpPr>
          <p:nvPr userDrawn="1"/>
        </p:nvSpPr>
        <p:spPr bwMode="auto">
          <a:xfrm>
            <a:off x="4437063" y="152400"/>
            <a:ext cx="4554537" cy="6553200"/>
          </a:xfrm>
          <a:custGeom>
            <a:avLst/>
            <a:gdLst/>
            <a:ahLst/>
            <a:cxnLst>
              <a:cxn ang="0">
                <a:pos x="4840" y="0"/>
              </a:cxn>
              <a:cxn ang="0">
                <a:pos x="0" y="11533"/>
              </a:cxn>
              <a:cxn ang="0">
                <a:pos x="7826" y="11520"/>
              </a:cxn>
              <a:cxn ang="0">
                <a:pos x="7826" y="0"/>
              </a:cxn>
              <a:cxn ang="0">
                <a:pos x="4840" y="0"/>
              </a:cxn>
            </a:cxnLst>
            <a:rect l="0" t="0" r="r" b="b"/>
            <a:pathLst>
              <a:path w="7827" h="11520">
                <a:moveTo>
                  <a:pt x="4840" y="0"/>
                </a:moveTo>
                <a:lnTo>
                  <a:pt x="0" y="11533"/>
                </a:lnTo>
                <a:lnTo>
                  <a:pt x="7826" y="11520"/>
                </a:lnTo>
                <a:lnTo>
                  <a:pt x="7826" y="0"/>
                </a:lnTo>
                <a:lnTo>
                  <a:pt x="4840" y="0"/>
                </a:lnTo>
                <a:close/>
              </a:path>
            </a:pathLst>
          </a:custGeom>
          <a:solidFill>
            <a:srgbClr val="5E6167"/>
          </a:solidFill>
          <a:ln w="9525">
            <a:noFill/>
            <a:round/>
            <a:headEnd/>
            <a:tailEnd/>
          </a:ln>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5520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5"/>
          <p:cNvGrpSpPr/>
          <p:nvPr userDrawn="1"/>
        </p:nvGrpSpPr>
        <p:grpSpPr>
          <a:xfrm>
            <a:off x="152400" y="152400"/>
            <a:ext cx="8839200" cy="838200"/>
            <a:chOff x="152400" y="152400"/>
            <a:chExt cx="6889845" cy="838200"/>
          </a:xfrm>
          <a:solidFill>
            <a:srgbClr val="003591"/>
          </a:solidFill>
        </p:grpSpPr>
        <p:sp>
          <p:nvSpPr>
            <p:cNvPr id="5" name="Freeform 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Arial" pitchFamily="34" charset="0"/>
              </a:endParaRPr>
            </a:p>
          </p:txBody>
        </p:sp>
        <p:sp>
          <p:nvSpPr>
            <p:cNvPr id="6" name="Flowchart: Data 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341437"/>
            <a:ext cx="8229600" cy="45259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6172200" cy="563562"/>
          </a:xfrm>
        </p:spPr>
        <p:txBody>
          <a:bodyPr>
            <a:noAutofit/>
          </a:bodyPr>
          <a:lstStyle>
            <a:lvl1pPr algn="l">
              <a:defRPr sz="2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defRPr>
            </a:lvl1pPr>
          </a:lstStyle>
          <a:p>
            <a:pPr>
              <a:defRPr/>
            </a:pPr>
            <a:r>
              <a:rPr lang="en-GB" smtClean="0"/>
              <a:t>Produced by TMF Reference Model </a:t>
            </a:r>
            <a:endParaRPr lang="en-US" dirty="0"/>
          </a:p>
        </p:txBody>
      </p:sp>
      <p:sp>
        <p:nvSpPr>
          <p:cNvPr id="9"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42EFD-EEC6-460C-A094-D81D34BDDA9E}" type="slidenum">
              <a:rPr lang="en-US" smtClean="0"/>
              <a:t>‹#›</a:t>
            </a:fld>
            <a:endParaRPr lang="en-US"/>
          </a:p>
        </p:txBody>
      </p:sp>
    </p:spTree>
    <p:extLst>
      <p:ext uri="{BB962C8B-B14F-4D97-AF65-F5344CB8AC3E}">
        <p14:creationId xmlns:p14="http://schemas.microsoft.com/office/powerpoint/2010/main" val="199867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5"/>
          <p:cNvGrpSpPr/>
          <p:nvPr userDrawn="1"/>
        </p:nvGrpSpPr>
        <p:grpSpPr>
          <a:xfrm>
            <a:off x="152400" y="152400"/>
            <a:ext cx="8839200" cy="838200"/>
            <a:chOff x="152400" y="152400"/>
            <a:chExt cx="6889845" cy="838200"/>
          </a:xfrm>
          <a:solidFill>
            <a:srgbClr val="003591"/>
          </a:solidFill>
        </p:grpSpPr>
        <p:sp>
          <p:nvSpPr>
            <p:cNvPr id="5" name="Freeform 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Arial" pitchFamily="34" charset="0"/>
              </a:endParaRPr>
            </a:p>
          </p:txBody>
        </p:sp>
        <p:sp>
          <p:nvSpPr>
            <p:cNvPr id="6" name="Flowchart: Data 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90585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15"/>
          <p:cNvGrpSpPr/>
          <p:nvPr userDrawn="1"/>
        </p:nvGrpSpPr>
        <p:grpSpPr>
          <a:xfrm>
            <a:off x="152400" y="152400"/>
            <a:ext cx="8763000" cy="838200"/>
            <a:chOff x="152400" y="152400"/>
            <a:chExt cx="6889845" cy="838200"/>
          </a:xfrm>
          <a:solidFill>
            <a:srgbClr val="003591"/>
          </a:solidFill>
        </p:grpSpPr>
        <p:sp>
          <p:nvSpPr>
            <p:cNvPr id="6" name="Freeform 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Arial" pitchFamily="34" charset="0"/>
              </a:endParaRPr>
            </a:p>
          </p:txBody>
        </p:sp>
        <p:sp>
          <p:nvSpPr>
            <p:cNvPr id="7" name="Flowchart: Data 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itle 1"/>
          <p:cNvSpPr>
            <a:spLocks noGrp="1"/>
          </p:cNvSpPr>
          <p:nvPr>
            <p:ph type="title"/>
          </p:nvPr>
        </p:nvSpPr>
        <p:spPr>
          <a:xfrm>
            <a:off x="457200" y="274638"/>
            <a:ext cx="6172200" cy="563562"/>
          </a:xfrm>
        </p:spPr>
        <p:txBody>
          <a:bodyPr>
            <a:noAutofit/>
          </a:bodyPr>
          <a:lstStyle>
            <a:lvl1pPr algn="l">
              <a:defRPr sz="20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058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pSp>
        <p:nvGrpSpPr>
          <p:cNvPr id="3" name="Group 15"/>
          <p:cNvGrpSpPr/>
          <p:nvPr userDrawn="1"/>
        </p:nvGrpSpPr>
        <p:grpSpPr>
          <a:xfrm>
            <a:off x="152400" y="152400"/>
            <a:ext cx="6889845" cy="838200"/>
            <a:chOff x="152400" y="152400"/>
            <a:chExt cx="6889845" cy="838200"/>
          </a:xfrm>
          <a:solidFill>
            <a:srgbClr val="003591"/>
          </a:solidFill>
        </p:grpSpPr>
        <p:sp>
          <p:nvSpPr>
            <p:cNvPr id="4" name="Freeform 3"/>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Arial" pitchFamily="34" charset="0"/>
              </a:endParaRPr>
            </a:p>
          </p:txBody>
        </p:sp>
        <p:sp>
          <p:nvSpPr>
            <p:cNvPr id="5" name="Flowchart: Data 4"/>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 name="Group 17"/>
          <p:cNvGrpSpPr/>
          <p:nvPr userDrawn="1"/>
        </p:nvGrpSpPr>
        <p:grpSpPr>
          <a:xfrm>
            <a:off x="6902355" y="152400"/>
            <a:ext cx="2089245" cy="838200"/>
            <a:chOff x="6902355" y="152400"/>
            <a:chExt cx="2089245" cy="838200"/>
          </a:xfrm>
          <a:solidFill>
            <a:srgbClr val="5E6167"/>
          </a:solidFill>
        </p:grpSpPr>
        <p:sp>
          <p:nvSpPr>
            <p:cNvPr id="7" name="Rectangle 6"/>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lowchart: Data 7"/>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9" name="Picture 19" descr="DIALogo_website_whi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8050" y="357188"/>
            <a:ext cx="15049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457200" y="274638"/>
            <a:ext cx="6172200" cy="563562"/>
          </a:xfrm>
        </p:spPr>
        <p:txBody>
          <a:bodyPr>
            <a:noAutofit/>
          </a:bodyPr>
          <a:lstStyle>
            <a:lvl1pPr algn="l">
              <a:defRPr sz="2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defRPr>
            </a:lvl1pPr>
          </a:lstStyle>
          <a:p>
            <a:pPr>
              <a:defRPr/>
            </a:pPr>
            <a:r>
              <a:rPr lang="en-GB" smtClean="0"/>
              <a:t>Produced by TMF Reference Model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42EFD-EEC6-460C-A094-D81D34BDDA9E}" type="slidenum">
              <a:rPr lang="en-US" smtClean="0"/>
              <a:t>‹#›</a:t>
            </a:fld>
            <a:endParaRPr lang="en-US"/>
          </a:p>
        </p:txBody>
      </p:sp>
    </p:spTree>
    <p:extLst>
      <p:ext uri="{BB962C8B-B14F-4D97-AF65-F5344CB8AC3E}">
        <p14:creationId xmlns:p14="http://schemas.microsoft.com/office/powerpoint/2010/main" val="3567016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defRPr>
            </a:lvl1pPr>
          </a:lstStyle>
          <a:p>
            <a:pPr>
              <a:defRPr/>
            </a:pPr>
            <a:r>
              <a:rPr lang="en-GB" smtClean="0"/>
              <a:t>Produced by TMF Reference Model </a:t>
            </a:r>
            <a:endParaRPr lang="en-US" dirty="0"/>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42EFD-EEC6-460C-A094-D81D34BDDA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Lst>
  <p:hf sldNum="0" hd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tricschampion.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cid:image001.jpg@01CF0868.D2713810"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dreads.com/author/show/42617.H_James_Harringt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t&amp;rct=j&amp;q=&amp;esrc=s&amp;frm=1&amp;source=web&amp;cd=1&amp;cad=rja&amp;ved=0CCsQFjAA&amp;url=http://www.deloitte.com/assets/Dcom-UnitedStates/Local%20Assets/Documents/Consulting%20MOs/CSMLs/us_QualitybyDesignforTMF_05082013.pdf&amp;ei=ZcHBUoGVOMjNsQSj6oCQDQ&amp;usg=AFQjCNG4Q_AIwmUS2YDic2EcuP5fGslBTA&amp;bvm=bv.58187178,d.cW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goodreads.com/work/quotes/433383" TargetMode="External"/><Relationship Id="rId2" Type="http://schemas.openxmlformats.org/officeDocument/2006/relationships/hyperlink" Target="http://www.goodreads.com/author/show/249999.Douglas_W_Hubbard"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linkedin.com/groups?home=&amp;gid=4964188&amp;trk=anet_ug_hm" TargetMode="External"/><Relationship Id="rId2" Type="http://schemas.openxmlformats.org/officeDocument/2006/relationships/hyperlink" Target="mailto:kclark@wingspan.com"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tmfrefmodel.com/resources-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609600" y="838200"/>
            <a:ext cx="6629400" cy="1470025"/>
          </a:xfrm>
        </p:spPr>
        <p:txBody>
          <a:bodyPr/>
          <a:lstStyle/>
          <a:p>
            <a:pPr algn="l" eaLnBrk="1" hangingPunct="1"/>
            <a:r>
              <a:rPr lang="en-US" dirty="0" smtClean="0">
                <a:solidFill>
                  <a:schemeClr val="bg1"/>
                </a:solidFill>
                <a:latin typeface="Arial" charset="0"/>
                <a:cs typeface="Arial" charset="0"/>
              </a:rPr>
              <a:t>Metrics 101</a:t>
            </a:r>
          </a:p>
        </p:txBody>
      </p:sp>
      <p:sp>
        <p:nvSpPr>
          <p:cNvPr id="13315" name="Subtitle 2"/>
          <p:cNvSpPr>
            <a:spLocks noGrp="1"/>
          </p:cNvSpPr>
          <p:nvPr>
            <p:ph type="subTitle" idx="4294967295"/>
          </p:nvPr>
        </p:nvSpPr>
        <p:spPr>
          <a:xfrm>
            <a:off x="609600" y="2667000"/>
            <a:ext cx="4724400" cy="1752600"/>
          </a:xfrm>
        </p:spPr>
        <p:txBody>
          <a:bodyPr/>
          <a:lstStyle/>
          <a:p>
            <a:pPr eaLnBrk="1" hangingPunct="1">
              <a:buNone/>
            </a:pPr>
            <a:r>
              <a:rPr lang="en-US" dirty="0" smtClean="0">
                <a:solidFill>
                  <a:schemeClr val="bg1"/>
                </a:solidFill>
                <a:latin typeface="Arial" charset="0"/>
                <a:cs typeface="Arial" charset="0"/>
              </a:rPr>
              <a:t>Produced by the TMF Reference </a:t>
            </a:r>
            <a:r>
              <a:rPr lang="en-US" dirty="0">
                <a:solidFill>
                  <a:schemeClr val="bg1"/>
                </a:solidFill>
                <a:latin typeface="Arial" charset="0"/>
                <a:cs typeface="Arial" charset="0"/>
              </a:rPr>
              <a:t>Model </a:t>
            </a:r>
            <a:r>
              <a:rPr lang="en-US" dirty="0" smtClean="0">
                <a:solidFill>
                  <a:schemeClr val="bg1"/>
                </a:solidFill>
                <a:latin typeface="Arial" charset="0"/>
                <a:cs typeface="Arial" charset="0"/>
              </a:rPr>
              <a:t>Metrics </a:t>
            </a:r>
            <a:r>
              <a:rPr lang="en-US" dirty="0">
                <a:solidFill>
                  <a:schemeClr val="bg1"/>
                </a:solidFill>
                <a:latin typeface="Arial" charset="0"/>
                <a:cs typeface="Arial" charset="0"/>
              </a:rPr>
              <a:t>and Reporting Sub-team</a:t>
            </a:r>
          </a:p>
          <a:p>
            <a:pPr eaLnBrk="1" hangingPunct="1">
              <a:buFont typeface="Arial" charset="0"/>
              <a:buNone/>
            </a:pPr>
            <a:endParaRPr lang="en-US" dirty="0" smtClean="0">
              <a:solidFill>
                <a:schemeClr val="bg1"/>
              </a:solidFill>
              <a:latin typeface="Arial" charset="0"/>
              <a:cs typeface="Arial" charset="0"/>
            </a:endParaRPr>
          </a:p>
          <a:p>
            <a:pPr eaLnBrk="1" hangingPunct="1">
              <a:buFont typeface="Arial" charset="0"/>
              <a:buNone/>
            </a:pPr>
            <a:endParaRPr lang="en-US" dirty="0">
              <a:solidFill>
                <a:schemeClr val="bg1"/>
              </a:solidFill>
              <a:latin typeface="Arial" charset="0"/>
              <a:cs typeface="Arial" charset="0"/>
            </a:endParaRPr>
          </a:p>
          <a:p>
            <a:pPr eaLnBrk="1" hangingPunct="1">
              <a:buFont typeface="Arial" charset="0"/>
              <a:buNone/>
            </a:pPr>
            <a:r>
              <a:rPr lang="en-US" sz="2000" dirty="0" smtClean="0">
                <a:solidFill>
                  <a:schemeClr val="bg1"/>
                </a:solidFill>
                <a:latin typeface="Arial" charset="0"/>
                <a:cs typeface="Arial" charset="0"/>
              </a:rPr>
              <a:t>1  August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Completeness</a:t>
            </a:r>
            <a:r>
              <a:rPr lang="en-US" dirty="0" smtClean="0"/>
              <a:t>: Challenges</a:t>
            </a:r>
            <a:endParaRPr lang="en-US" dirty="0"/>
          </a:p>
        </p:txBody>
      </p:sp>
      <p:sp>
        <p:nvSpPr>
          <p:cNvPr id="4" name="Content Placeholder 3"/>
          <p:cNvSpPr>
            <a:spLocks noGrp="1"/>
          </p:cNvSpPr>
          <p:nvPr>
            <p:ph idx="1"/>
          </p:nvPr>
        </p:nvSpPr>
        <p:spPr>
          <a:xfrm>
            <a:off x="485775" y="3170236"/>
            <a:ext cx="8229600" cy="3154364"/>
          </a:xfrm>
        </p:spPr>
        <p:txBody>
          <a:bodyPr>
            <a:normAutofit/>
          </a:bodyPr>
          <a:lstStyle/>
          <a:p>
            <a:pPr marL="0" indent="0">
              <a:buNone/>
            </a:pPr>
            <a:r>
              <a:rPr lang="en-US" sz="2800" dirty="0" smtClean="0"/>
              <a:t>But… how do you measure completeness?</a:t>
            </a:r>
          </a:p>
          <a:p>
            <a:pPr lvl="1"/>
            <a:r>
              <a:rPr lang="en-US" sz="2400" dirty="0" smtClean="0"/>
              <a:t>To know what’s missing, you must know what is expected</a:t>
            </a:r>
          </a:p>
          <a:p>
            <a:pPr lvl="1"/>
            <a:r>
              <a:rPr lang="en-US" sz="2400" dirty="0" smtClean="0"/>
              <a:t>Different for every trial</a:t>
            </a:r>
          </a:p>
          <a:p>
            <a:pPr lvl="1"/>
            <a:r>
              <a:rPr lang="en-US" sz="2400" dirty="0" smtClean="0"/>
              <a:t>Changes of the course of the trial</a:t>
            </a:r>
          </a:p>
          <a:p>
            <a:pPr lvl="1"/>
            <a:r>
              <a:rPr lang="en-US" sz="2400" dirty="0" smtClean="0"/>
              <a:t>For paper TMFs, tracked in a highly manual way</a:t>
            </a:r>
            <a:endParaRPr lang="en-US" sz="2400" dirty="0"/>
          </a:p>
        </p:txBody>
      </p:sp>
      <p:sp>
        <p:nvSpPr>
          <p:cNvPr id="5" name="Rectangle 4"/>
          <p:cNvSpPr/>
          <p:nvPr/>
        </p:nvSpPr>
        <p:spPr>
          <a:xfrm>
            <a:off x="381000" y="1143000"/>
            <a:ext cx="8534400" cy="1569660"/>
          </a:xfrm>
          <a:prstGeom prst="rect">
            <a:avLst/>
          </a:prstGeom>
        </p:spPr>
        <p:txBody>
          <a:bodyPr wrap="square">
            <a:spAutoFit/>
          </a:bodyPr>
          <a:lstStyle/>
          <a:p>
            <a:r>
              <a:rPr lang="en-US" sz="2400" dirty="0" smtClean="0"/>
              <a:t>“</a:t>
            </a:r>
            <a:r>
              <a:rPr lang="en-US" sz="2400" b="1" dirty="0" smtClean="0"/>
              <a:t>Procedures </a:t>
            </a:r>
            <a:r>
              <a:rPr lang="en-US" sz="2400" b="1" dirty="0"/>
              <a:t>should be in place </a:t>
            </a:r>
            <a:r>
              <a:rPr lang="en-US" sz="2400" b="1" dirty="0" smtClean="0"/>
              <a:t>… to </a:t>
            </a:r>
            <a:r>
              <a:rPr lang="en-US" sz="2400" b="1" dirty="0"/>
              <a:t>assure that the TMF is complete and accurate</a:t>
            </a:r>
            <a:r>
              <a:rPr lang="en-US" sz="2400" b="1" dirty="0" smtClean="0"/>
              <a:t>.” </a:t>
            </a:r>
            <a:r>
              <a:rPr lang="en-US" sz="2400" dirty="0" smtClean="0"/>
              <a:t>- EMA </a:t>
            </a:r>
            <a:r>
              <a:rPr lang="en-US" sz="2400" dirty="0"/>
              <a:t>Reflection paper on GCP compliance in relation to </a:t>
            </a:r>
            <a:r>
              <a:rPr lang="en-US" sz="2400" dirty="0" smtClean="0"/>
              <a:t>trial </a:t>
            </a:r>
            <a:r>
              <a:rPr lang="en-US" sz="2400" dirty="0"/>
              <a:t>master files (paper and/or electronic) for management, </a:t>
            </a:r>
            <a:r>
              <a:rPr lang="en-US" sz="2400" dirty="0" smtClean="0"/>
              <a:t>audit </a:t>
            </a:r>
            <a:r>
              <a:rPr lang="en-US" sz="2400" dirty="0"/>
              <a:t>and inspection of clinical trials </a:t>
            </a:r>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768315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TMF Completeness – what do you measure?</a:t>
            </a:r>
            <a:endParaRPr lang="en-US" dirty="0"/>
          </a:p>
        </p:txBody>
      </p:sp>
      <p:sp>
        <p:nvSpPr>
          <p:cNvPr id="4" name="Content Placeholder 3"/>
          <p:cNvSpPr>
            <a:spLocks noGrp="1"/>
          </p:cNvSpPr>
          <p:nvPr>
            <p:ph idx="1"/>
          </p:nvPr>
        </p:nvSpPr>
        <p:spPr/>
        <p:txBody>
          <a:bodyPr>
            <a:normAutofit/>
          </a:bodyPr>
          <a:lstStyle/>
          <a:p>
            <a:pPr marL="342900" lvl="1" indent="-342900">
              <a:buFont typeface="Arial" charset="0"/>
              <a:buChar char="•"/>
            </a:pPr>
            <a:r>
              <a:rPr lang="en-US" sz="2400" dirty="0" smtClean="0"/>
              <a:t>TMF Completeness assesses if all anticipated documents are collected for trial.</a:t>
            </a:r>
          </a:p>
          <a:p>
            <a:pPr marL="742950" lvl="2" indent="-342900"/>
            <a:r>
              <a:rPr lang="en-US" sz="2200" dirty="0" smtClean="0"/>
              <a:t>Comparison of anticipated content index to filed content</a:t>
            </a:r>
          </a:p>
          <a:p>
            <a:pPr marL="742950" lvl="2" indent="-342900"/>
            <a:r>
              <a:rPr lang="en-US" sz="2200" dirty="0" smtClean="0"/>
              <a:t>Manual process for paper trials</a:t>
            </a:r>
          </a:p>
          <a:p>
            <a:pPr marL="342900" lvl="1" indent="-342900">
              <a:buFont typeface="Arial" charset="0"/>
              <a:buChar char="•"/>
            </a:pPr>
            <a:r>
              <a:rPr lang="en-US" sz="2400" dirty="0" smtClean="0"/>
              <a:t>eTMF facilitates completeness metrics</a:t>
            </a:r>
          </a:p>
          <a:p>
            <a:pPr lvl="1"/>
            <a:r>
              <a:rPr lang="en-US" sz="2000" dirty="0" smtClean="0"/>
              <a:t>Visual signals for audit / inspection readiness</a:t>
            </a:r>
          </a:p>
          <a:p>
            <a:pPr lvl="1"/>
            <a:r>
              <a:rPr lang="en-US" sz="2000" dirty="0"/>
              <a:t>Take action before milestones are missed</a:t>
            </a:r>
          </a:p>
          <a:p>
            <a:pPr lvl="1"/>
            <a:r>
              <a:rPr lang="en-US" sz="2000" dirty="0" smtClean="0"/>
              <a:t>Real time course corrections and identification of trends</a:t>
            </a:r>
          </a:p>
          <a:p>
            <a:r>
              <a:rPr lang="en-US" sz="2200" dirty="0" smtClean="0"/>
              <a:t>TMFs completeness can also be measured across programs – are all TMFs accounted for and well controlled throughout their lifecycle?</a:t>
            </a:r>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54598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5400" y="1752600"/>
            <a:ext cx="4572000" cy="4572000"/>
          </a:xfrm>
          <a:prstGeom prst="rect">
            <a:avLst/>
          </a:prstGeom>
        </p:spPr>
      </p:pic>
      <p:sp>
        <p:nvSpPr>
          <p:cNvPr id="2" name="Title 1"/>
          <p:cNvSpPr>
            <a:spLocks noGrp="1"/>
          </p:cNvSpPr>
          <p:nvPr>
            <p:ph type="title"/>
          </p:nvPr>
        </p:nvSpPr>
        <p:spPr>
          <a:xfrm>
            <a:off x="533400" y="212416"/>
            <a:ext cx="8382000" cy="715963"/>
          </a:xfrm>
        </p:spPr>
        <p:txBody>
          <a:bodyPr>
            <a:normAutofit/>
          </a:bodyPr>
          <a:lstStyle/>
          <a:p>
            <a:r>
              <a:rPr lang="en-US" b="1" dirty="0" smtClean="0"/>
              <a:t>Timeliness</a:t>
            </a:r>
            <a:r>
              <a:rPr lang="en-US" dirty="0" smtClean="0"/>
              <a:t> – What are You Measuring?</a:t>
            </a:r>
            <a:endParaRPr lang="en-US" dirty="0"/>
          </a:p>
        </p:txBody>
      </p:sp>
      <p:sp>
        <p:nvSpPr>
          <p:cNvPr id="4" name="Content Placeholder 3"/>
          <p:cNvSpPr>
            <a:spLocks noGrp="1"/>
          </p:cNvSpPr>
          <p:nvPr>
            <p:ph idx="1"/>
          </p:nvPr>
        </p:nvSpPr>
        <p:spPr>
          <a:xfrm>
            <a:off x="457200" y="2667000"/>
            <a:ext cx="6019800" cy="3459164"/>
          </a:xfrm>
        </p:spPr>
        <p:txBody>
          <a:bodyPr>
            <a:normAutofit/>
          </a:bodyPr>
          <a:lstStyle/>
          <a:p>
            <a:r>
              <a:rPr lang="en-US" dirty="0" smtClean="0"/>
              <a:t>How do you know when documents are due?</a:t>
            </a:r>
          </a:p>
          <a:p>
            <a:pPr lvl="1"/>
            <a:r>
              <a:rPr lang="en-US" dirty="0" smtClean="0"/>
              <a:t>Most documents can be tied to a milestone</a:t>
            </a:r>
          </a:p>
          <a:p>
            <a:pPr lvl="1"/>
            <a:r>
              <a:rPr lang="en-US" dirty="0" smtClean="0"/>
              <a:t>Best case: monitor documents against due dates</a:t>
            </a:r>
          </a:p>
          <a:p>
            <a:pPr lvl="1"/>
            <a:r>
              <a:rPr lang="en-US" dirty="0" smtClean="0"/>
              <a:t>Next best: monitor to ensure documents tied to milestone are received by milestone due dates</a:t>
            </a:r>
          </a:p>
          <a:p>
            <a:pPr lvl="1"/>
            <a:r>
              <a:rPr lang="en-US" dirty="0" smtClean="0"/>
              <a:t>Better than nothing: all received before TMF can be closed out and archived</a:t>
            </a:r>
          </a:p>
          <a:p>
            <a:pPr lvl="1"/>
            <a:endParaRPr lang="en-US" dirty="0"/>
          </a:p>
        </p:txBody>
      </p:sp>
      <p:sp>
        <p:nvSpPr>
          <p:cNvPr id="5" name="Rectangle 4"/>
          <p:cNvSpPr/>
          <p:nvPr/>
        </p:nvSpPr>
        <p:spPr>
          <a:xfrm>
            <a:off x="457200" y="1362670"/>
            <a:ext cx="8229600" cy="1015663"/>
          </a:xfrm>
          <a:prstGeom prst="rect">
            <a:avLst/>
          </a:prstGeom>
        </p:spPr>
        <p:txBody>
          <a:bodyPr wrap="square">
            <a:spAutoFit/>
          </a:bodyPr>
          <a:lstStyle/>
          <a:p>
            <a:r>
              <a:rPr lang="en-US" sz="2000" dirty="0" smtClean="0"/>
              <a:t>“</a:t>
            </a:r>
            <a:r>
              <a:rPr lang="en-US" sz="2000" b="1" dirty="0" smtClean="0"/>
              <a:t>The </a:t>
            </a:r>
            <a:r>
              <a:rPr lang="en-US" sz="2000" b="1" dirty="0"/>
              <a:t>TMF should to be up to date, with documents placed in the TMF in a timely manner with the aim to maintain the TMF “inspection ready”.”</a:t>
            </a:r>
            <a:r>
              <a:rPr lang="en-US" sz="2000" b="1" dirty="0" smtClean="0"/>
              <a:t> </a:t>
            </a:r>
            <a:r>
              <a:rPr lang="en-US" sz="2000" dirty="0" smtClean="0"/>
              <a:t>– EMA Reflection paper</a:t>
            </a:r>
            <a:endParaRPr lang="en-US" sz="2000" dirty="0"/>
          </a:p>
        </p:txBody>
      </p:sp>
      <p:sp>
        <p:nvSpPr>
          <p:cNvPr id="6" name="Footer Placeholder 5"/>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266955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295400"/>
            <a:ext cx="8229600" cy="4525963"/>
          </a:xfrm>
        </p:spPr>
        <p:txBody>
          <a:bodyPr/>
          <a:lstStyle/>
          <a:p>
            <a:r>
              <a:rPr lang="en-US" sz="2800" dirty="0" smtClean="0"/>
              <a:t>Compliance with protocol and study timeline</a:t>
            </a:r>
          </a:p>
          <a:p>
            <a:pPr lvl="1"/>
            <a:r>
              <a:rPr lang="en-US" sz="2400" dirty="0" smtClean="0"/>
              <a:t>Is content created, finalized and filed in alignment with timeline and study processes?</a:t>
            </a:r>
          </a:p>
          <a:p>
            <a:r>
              <a:rPr lang="en-US" sz="2800" dirty="0" smtClean="0"/>
              <a:t>Timely availability of documents</a:t>
            </a:r>
          </a:p>
          <a:p>
            <a:pPr lvl="1"/>
            <a:r>
              <a:rPr lang="en-US" sz="2400" dirty="0"/>
              <a:t>Is a document collected and filed/uploaded in a timely manner so that it can be generally available by its due date?</a:t>
            </a:r>
          </a:p>
          <a:p>
            <a:r>
              <a:rPr lang="en-US" sz="2800" dirty="0" smtClean="0"/>
              <a:t>Effectiveness of processes </a:t>
            </a:r>
          </a:p>
          <a:p>
            <a:pPr lvl="1"/>
            <a:r>
              <a:rPr lang="en-US" sz="2400" dirty="0" smtClean="0"/>
              <a:t>Is a document quality checked and finalized in a timely manner after receipt?</a:t>
            </a:r>
          </a:p>
          <a:p>
            <a:pPr lvl="1"/>
            <a:r>
              <a:rPr lang="en-US" sz="2400" dirty="0" smtClean="0"/>
              <a:t>Do bottlenecks inhibit timely process flow?</a:t>
            </a:r>
          </a:p>
          <a:p>
            <a:endParaRPr lang="en-US" sz="2800" dirty="0" smtClean="0"/>
          </a:p>
          <a:p>
            <a:endParaRPr lang="en-US" sz="2800" dirty="0"/>
          </a:p>
        </p:txBody>
      </p:sp>
      <p:sp>
        <p:nvSpPr>
          <p:cNvPr id="2" name="Title 1"/>
          <p:cNvSpPr>
            <a:spLocks noGrp="1"/>
          </p:cNvSpPr>
          <p:nvPr>
            <p:ph type="title"/>
          </p:nvPr>
        </p:nvSpPr>
        <p:spPr/>
        <p:txBody>
          <a:bodyPr/>
          <a:lstStyle/>
          <a:p>
            <a:r>
              <a:rPr lang="en-US" dirty="0" smtClean="0"/>
              <a:t>Timeliness – What Do You Measure?</a:t>
            </a:r>
            <a:endParaRPr lang="en-US" dirty="0"/>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89044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Quality</a:t>
            </a:r>
            <a:r>
              <a:rPr lang="en-US" dirty="0" smtClean="0"/>
              <a:t>: What  Can Go Wrong?</a:t>
            </a:r>
            <a:endParaRPr lang="en-US" b="1" dirty="0"/>
          </a:p>
        </p:txBody>
      </p:sp>
      <p:sp>
        <p:nvSpPr>
          <p:cNvPr id="5" name="Rectangle 4"/>
          <p:cNvSpPr/>
          <p:nvPr/>
        </p:nvSpPr>
        <p:spPr>
          <a:xfrm>
            <a:off x="381000" y="1143000"/>
            <a:ext cx="8255000" cy="1477328"/>
          </a:xfrm>
          <a:prstGeom prst="rect">
            <a:avLst/>
          </a:prstGeom>
        </p:spPr>
        <p:txBody>
          <a:bodyPr wrap="square">
            <a:spAutoFit/>
          </a:bodyPr>
          <a:lstStyle/>
          <a:p>
            <a:r>
              <a:rPr lang="en-US" dirty="0" smtClean="0"/>
              <a:t>“</a:t>
            </a:r>
            <a:r>
              <a:rPr lang="en-US" b="1" dirty="0" smtClean="0"/>
              <a:t>Failure </a:t>
            </a:r>
            <a:r>
              <a:rPr lang="en-US" b="1" dirty="0"/>
              <a:t>to fully document and perform effective QC checks on documents uploaded into eTMF – the result being that the inspectors had no confidence that the eTMF was accurate. Discrepancies were seen, as were missing pages, incorrect documents, poor quality scans</a:t>
            </a:r>
            <a:r>
              <a:rPr lang="en-US" b="1" dirty="0" smtClean="0"/>
              <a:t>.” </a:t>
            </a:r>
            <a:br>
              <a:rPr lang="en-US" b="1" dirty="0" smtClean="0"/>
            </a:br>
            <a:r>
              <a:rPr lang="en-US" b="1" dirty="0" smtClean="0"/>
              <a:t>	</a:t>
            </a:r>
            <a:r>
              <a:rPr lang="en-US" dirty="0" smtClean="0"/>
              <a:t>- reported in EMA Reflection paper</a:t>
            </a:r>
            <a:endParaRPr lang="en-US" dirty="0"/>
          </a:p>
        </p:txBody>
      </p:sp>
      <p:sp>
        <p:nvSpPr>
          <p:cNvPr id="8" name="Rectangle 7"/>
          <p:cNvSpPr/>
          <p:nvPr/>
        </p:nvSpPr>
        <p:spPr>
          <a:xfrm>
            <a:off x="381000" y="3048000"/>
            <a:ext cx="8255000" cy="2308324"/>
          </a:xfrm>
          <a:prstGeom prst="rect">
            <a:avLst/>
          </a:prstGeom>
        </p:spPr>
        <p:txBody>
          <a:bodyPr wrap="square">
            <a:spAutoFit/>
          </a:bodyPr>
          <a:lstStyle/>
          <a:p>
            <a:r>
              <a:rPr lang="en-US" b="1" dirty="0"/>
              <a:t>“… recommendation that there are regular reviews is to ensure that the documents remain accessible, readable, are filed/named appropriately, so that if there are any issues with the process, individuals utilising the system or the functioning of the system itself, they may be detected and managed. We have seen issues on inspection where scanned documents have not been readable, or not been complete</a:t>
            </a:r>
            <a:r>
              <a:rPr lang="en-US" b="1" dirty="0" smtClean="0"/>
              <a:t>.”</a:t>
            </a:r>
          </a:p>
          <a:p>
            <a:r>
              <a:rPr lang="en-US" dirty="0" smtClean="0"/>
              <a:t>       - Clarification provided in email by MHRA</a:t>
            </a:r>
          </a:p>
          <a:p>
            <a:endParaRPr lang="en-US" b="1" dirty="0"/>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4222590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400" dirty="0" smtClean="0"/>
              <a:t>Accuracy and completeness of documents</a:t>
            </a:r>
          </a:p>
          <a:p>
            <a:pPr lvl="1"/>
            <a:r>
              <a:rPr lang="en-US" sz="1800" dirty="0" smtClean="0"/>
              <a:t>Missing signatures, inaccurate dates, incorrect annotations</a:t>
            </a:r>
          </a:p>
          <a:p>
            <a:r>
              <a:rPr lang="en-US" sz="2400" dirty="0" smtClean="0"/>
              <a:t>Accuracy </a:t>
            </a:r>
            <a:r>
              <a:rPr lang="en-US" sz="2400" dirty="0"/>
              <a:t>of </a:t>
            </a:r>
            <a:r>
              <a:rPr lang="en-US" sz="2400" dirty="0" smtClean="0"/>
              <a:t>file location / eTMF indexing</a:t>
            </a:r>
            <a:endParaRPr lang="en-US" sz="2400" dirty="0"/>
          </a:p>
          <a:p>
            <a:pPr lvl="1"/>
            <a:r>
              <a:rPr lang="en-US" sz="2000" dirty="0"/>
              <a:t>Document </a:t>
            </a:r>
            <a:r>
              <a:rPr lang="en-US" sz="2000" dirty="0" smtClean="0"/>
              <a:t>filed in the correct location </a:t>
            </a:r>
          </a:p>
          <a:p>
            <a:pPr lvl="1"/>
            <a:r>
              <a:rPr lang="en-US" sz="2000" dirty="0" smtClean="0"/>
              <a:t>Accuracy of metadata for eTMF – assigned to correct trial, site, doc type, etc.</a:t>
            </a:r>
          </a:p>
          <a:p>
            <a:r>
              <a:rPr lang="en-US" sz="2400" dirty="0"/>
              <a:t>For scanned content, accuracy and completeness of visual image</a:t>
            </a:r>
          </a:p>
          <a:p>
            <a:pPr lvl="1"/>
            <a:r>
              <a:rPr lang="en-US" sz="2000" dirty="0"/>
              <a:t>Defects such as missing/extra pages, skewing, etc. must be </a:t>
            </a:r>
            <a:r>
              <a:rPr lang="en-US" sz="2000" dirty="0" smtClean="0"/>
              <a:t>detected</a:t>
            </a:r>
            <a:endParaRPr lang="en-US" sz="2000" dirty="0"/>
          </a:p>
        </p:txBody>
      </p:sp>
      <p:sp>
        <p:nvSpPr>
          <p:cNvPr id="2" name="Title 1"/>
          <p:cNvSpPr>
            <a:spLocks noGrp="1"/>
          </p:cNvSpPr>
          <p:nvPr>
            <p:ph type="title"/>
          </p:nvPr>
        </p:nvSpPr>
        <p:spPr/>
        <p:txBody>
          <a:bodyPr/>
          <a:lstStyle/>
          <a:p>
            <a:r>
              <a:rPr lang="en-US" dirty="0" smtClean="0"/>
              <a:t>TMF Quality Measurements</a:t>
            </a:r>
            <a:endParaRPr lang="en-US" dirty="0"/>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361433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TMF Metrics</a:t>
            </a:r>
            <a:endParaRPr lang="en-US" dirty="0"/>
          </a:p>
        </p:txBody>
      </p:sp>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3" y="1183656"/>
            <a:ext cx="8956807" cy="477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67400" y="3276600"/>
            <a:ext cx="2362200" cy="1200329"/>
          </a:xfrm>
          <a:prstGeom prst="rect">
            <a:avLst/>
          </a:prstGeom>
          <a:solidFill>
            <a:schemeClr val="bg1"/>
          </a:solidFill>
        </p:spPr>
        <p:txBody>
          <a:bodyPr wrap="square" rtlCol="0">
            <a:spAutoFit/>
          </a:bodyPr>
          <a:lstStyle/>
          <a:p>
            <a:r>
              <a:rPr lang="en-US" dirty="0" smtClean="0"/>
              <a:t>The Metrics Working Group has defined a total of 21 metrics for consideration</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85868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smtClean="0"/>
              <a:t>Each metric is defined with details to aid in understanding its business value, how it should be computed, etc.</a:t>
            </a:r>
          </a:p>
          <a:p>
            <a:r>
              <a:rPr lang="en-US" sz="2800" dirty="0" smtClean="0"/>
              <a:t>Standard metrics structures defined by the </a:t>
            </a:r>
            <a:r>
              <a:rPr lang="en-US" sz="2800" dirty="0" smtClean="0">
                <a:hlinkClick r:id="rId3"/>
              </a:rPr>
              <a:t>Metrics Champion Consortium </a:t>
            </a:r>
            <a:r>
              <a:rPr lang="en-US" sz="2800" dirty="0" smtClean="0"/>
              <a:t>were taken into consideration and augmented with TMF specific information</a:t>
            </a:r>
            <a:endParaRPr lang="en-US" sz="2800" dirty="0"/>
          </a:p>
        </p:txBody>
      </p:sp>
      <p:sp>
        <p:nvSpPr>
          <p:cNvPr id="2" name="Title 1"/>
          <p:cNvSpPr>
            <a:spLocks noGrp="1"/>
          </p:cNvSpPr>
          <p:nvPr>
            <p:ph type="title"/>
          </p:nvPr>
        </p:nvSpPr>
        <p:spPr/>
        <p:txBody>
          <a:bodyPr/>
          <a:lstStyle/>
          <a:p>
            <a:r>
              <a:rPr lang="en-US" dirty="0" smtClean="0"/>
              <a:t>Metrics Definitions</a:t>
            </a:r>
            <a:endParaRPr lang="en-US" dirty="0"/>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37804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lstStyle/>
          <a:p>
            <a:r>
              <a:rPr lang="en-US" sz="2400" dirty="0"/>
              <a:t>Metric Title</a:t>
            </a:r>
          </a:p>
          <a:p>
            <a:r>
              <a:rPr lang="en-US" sz="2400" dirty="0"/>
              <a:t>Metric </a:t>
            </a:r>
            <a:r>
              <a:rPr lang="en-US" sz="2400" dirty="0" smtClean="0"/>
              <a:t>Type (completeness, quality, etc.)</a:t>
            </a:r>
            <a:endParaRPr lang="en-US" sz="2400" dirty="0"/>
          </a:p>
          <a:p>
            <a:r>
              <a:rPr lang="en-US" sz="2400" dirty="0"/>
              <a:t>Definition</a:t>
            </a:r>
          </a:p>
          <a:p>
            <a:r>
              <a:rPr lang="en-US" sz="2400" dirty="0"/>
              <a:t>Metric </a:t>
            </a:r>
            <a:r>
              <a:rPr lang="en-US" sz="2400" dirty="0" smtClean="0"/>
              <a:t>Indicator</a:t>
            </a:r>
          </a:p>
          <a:p>
            <a:pPr lvl="1"/>
            <a:r>
              <a:rPr lang="en-US" sz="2400" u="sng" dirty="0" smtClean="0"/>
              <a:t>Leading</a:t>
            </a:r>
            <a:r>
              <a:rPr lang="en-US" sz="2400" dirty="0" smtClean="0"/>
              <a:t>: shows </a:t>
            </a:r>
            <a:r>
              <a:rPr lang="en-US" sz="2400" dirty="0"/>
              <a:t>opportunity for change within a current trial based on that reported metric. They are predictive and can provide forward-looking glimpses into the progression of a </a:t>
            </a:r>
            <a:r>
              <a:rPr lang="en-US" sz="2400" dirty="0" smtClean="0"/>
              <a:t>trial </a:t>
            </a:r>
          </a:p>
          <a:p>
            <a:pPr lvl="1"/>
            <a:r>
              <a:rPr lang="en-US" sz="2400" u="sng" dirty="0" smtClean="0"/>
              <a:t>Lagging</a:t>
            </a:r>
            <a:r>
              <a:rPr lang="en-US" sz="2400" dirty="0" smtClean="0"/>
              <a:t>: shows </a:t>
            </a:r>
            <a:r>
              <a:rPr lang="en-US" sz="2400" dirty="0"/>
              <a:t>opportunity for change in a future trial based on results of previous trials. They are statements of what has already occurred, and are best looked at to evaluate performance for future trials. They are results instead of a prediction. </a:t>
            </a:r>
          </a:p>
          <a:p>
            <a:pPr lvl="1"/>
            <a:endParaRPr lang="en-US" sz="2800" dirty="0"/>
          </a:p>
          <a:p>
            <a:pPr lvl="1"/>
            <a:endParaRPr lang="en-US" sz="2800" dirty="0"/>
          </a:p>
        </p:txBody>
      </p:sp>
      <p:sp>
        <p:nvSpPr>
          <p:cNvPr id="3" name="Title 2"/>
          <p:cNvSpPr>
            <a:spLocks noGrp="1"/>
          </p:cNvSpPr>
          <p:nvPr>
            <p:ph type="title"/>
          </p:nvPr>
        </p:nvSpPr>
        <p:spPr/>
        <p:txBody>
          <a:bodyPr/>
          <a:lstStyle/>
          <a:p>
            <a:r>
              <a:rPr lang="en-US" dirty="0" smtClean="0"/>
              <a:t>Defining Metrics (1 of 2)</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95609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525963"/>
          </a:xfrm>
        </p:spPr>
        <p:txBody>
          <a:bodyPr/>
          <a:lstStyle/>
          <a:p>
            <a:r>
              <a:rPr lang="en-US" sz="2800" dirty="0" smtClean="0"/>
              <a:t>Part </a:t>
            </a:r>
            <a:r>
              <a:rPr lang="en-US" sz="2800" dirty="0"/>
              <a:t>of </a:t>
            </a:r>
            <a:r>
              <a:rPr lang="en-US" sz="2800" dirty="0" smtClean="0"/>
              <a:t>Study (Start Up, Conduct, Close-Out)</a:t>
            </a:r>
            <a:endParaRPr lang="en-US" sz="2800" dirty="0"/>
          </a:p>
          <a:p>
            <a:r>
              <a:rPr lang="en-US" sz="2800" dirty="0"/>
              <a:t>Business Driver / Benefit Statement</a:t>
            </a:r>
          </a:p>
          <a:p>
            <a:r>
              <a:rPr lang="en-US" sz="2800" dirty="0"/>
              <a:t>Formula / Example</a:t>
            </a:r>
          </a:p>
          <a:p>
            <a:r>
              <a:rPr lang="en-US" sz="2800" dirty="0"/>
              <a:t>Reporting </a:t>
            </a:r>
            <a:r>
              <a:rPr lang="en-US" sz="2800" dirty="0" smtClean="0"/>
              <a:t>Frequency: recommendation on how often metric should be measured and reported</a:t>
            </a:r>
            <a:endParaRPr lang="en-US" sz="2800" dirty="0"/>
          </a:p>
          <a:p>
            <a:r>
              <a:rPr lang="en-US" sz="2800" dirty="0"/>
              <a:t>Notes on eTMF vs. Paper</a:t>
            </a:r>
          </a:p>
          <a:p>
            <a:r>
              <a:rPr lang="en-US" sz="2800" dirty="0"/>
              <a:t>General Notes</a:t>
            </a:r>
          </a:p>
          <a:p>
            <a:endParaRPr lang="en-US" sz="2800" dirty="0"/>
          </a:p>
        </p:txBody>
      </p:sp>
      <p:sp>
        <p:nvSpPr>
          <p:cNvPr id="3" name="Title 2"/>
          <p:cNvSpPr>
            <a:spLocks noGrp="1"/>
          </p:cNvSpPr>
          <p:nvPr>
            <p:ph type="title"/>
          </p:nvPr>
        </p:nvSpPr>
        <p:spPr/>
        <p:txBody>
          <a:bodyPr/>
          <a:lstStyle/>
          <a:p>
            <a:r>
              <a:rPr lang="en-US" dirty="0" smtClean="0"/>
              <a:t>Defining Metrics (2 of 2)</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40034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smtClean="0"/>
              <a:t>Why a metrics program?</a:t>
            </a:r>
          </a:p>
          <a:p>
            <a:pPr lvl="0"/>
            <a:r>
              <a:rPr lang="en-US" sz="2800" dirty="0" smtClean="0"/>
              <a:t>Goals of a metrics program</a:t>
            </a:r>
          </a:p>
          <a:p>
            <a:pPr lvl="0"/>
            <a:r>
              <a:rPr lang="en-US" sz="2800" dirty="0" smtClean="0"/>
              <a:t>Types of metrics</a:t>
            </a:r>
          </a:p>
          <a:p>
            <a:pPr lvl="0"/>
            <a:r>
              <a:rPr lang="en-US" sz="2800" dirty="0" smtClean="0"/>
              <a:t>Further analytics on metrics</a:t>
            </a:r>
          </a:p>
          <a:p>
            <a:pPr lvl="0"/>
            <a:r>
              <a:rPr lang="en-US" sz="2800" dirty="0" smtClean="0"/>
              <a:t>Metrics program design</a:t>
            </a:r>
          </a:p>
          <a:p>
            <a:pPr lvl="0"/>
            <a:r>
              <a:rPr lang="en-US" sz="2800" dirty="0" smtClean="0"/>
              <a:t>Metrics program implementation</a:t>
            </a:r>
          </a:p>
          <a:p>
            <a:pPr lvl="0"/>
            <a:r>
              <a:rPr lang="en-US" sz="2800" dirty="0" smtClean="0"/>
              <a:t>Final thoughts</a:t>
            </a:r>
            <a:endParaRPr lang="en-US" sz="2800" dirty="0"/>
          </a:p>
        </p:txBody>
      </p:sp>
      <p:sp>
        <p:nvSpPr>
          <p:cNvPr id="16387" name="Title 4"/>
          <p:cNvSpPr>
            <a:spLocks noGrp="1"/>
          </p:cNvSpPr>
          <p:nvPr>
            <p:ph type="title"/>
          </p:nvPr>
        </p:nvSpPr>
        <p:spPr/>
        <p:txBody>
          <a:bodyPr/>
          <a:lstStyle/>
          <a:p>
            <a:r>
              <a:rPr lang="en-GB" altLang="en-US" dirty="0" smtClean="0"/>
              <a:t>Agenda</a:t>
            </a:r>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73376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Metrics Example: Completeness by Due Date</a:t>
            </a:r>
            <a:endParaRPr lang="en-US" dirty="0"/>
          </a:p>
        </p:txBody>
      </p:sp>
      <p:pic>
        <p:nvPicPr>
          <p:cNvPr id="8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1447800"/>
            <a:ext cx="8991600" cy="304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906699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Metrics Example: Quality: Content Problems</a:t>
            </a:r>
            <a:endParaRPr lang="en-US" dirty="0"/>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799"/>
            <a:ext cx="8610600" cy="293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78427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437"/>
            <a:ext cx="8610600" cy="4525963"/>
          </a:xfrm>
        </p:spPr>
        <p:txBody>
          <a:bodyPr/>
          <a:lstStyle/>
          <a:p>
            <a:r>
              <a:rPr lang="en-US" sz="2800" dirty="0" smtClean="0"/>
              <a:t>eTMF data enables speed and ease with metrics</a:t>
            </a:r>
          </a:p>
          <a:p>
            <a:r>
              <a:rPr lang="en-US" sz="2800" dirty="0" smtClean="0"/>
              <a:t>Issues in paper TMF metrics</a:t>
            </a:r>
          </a:p>
          <a:p>
            <a:pPr lvl="1"/>
            <a:r>
              <a:rPr lang="en-US" sz="2400" dirty="0" smtClean="0"/>
              <a:t>Some metrics do not apply (scanning quality)</a:t>
            </a:r>
          </a:p>
          <a:p>
            <a:pPr lvl="1"/>
            <a:r>
              <a:rPr lang="en-US" sz="2400" dirty="0" smtClean="0"/>
              <a:t>Many may be labor-intensive</a:t>
            </a:r>
          </a:p>
          <a:p>
            <a:r>
              <a:rPr lang="en-US" sz="2600" dirty="0" smtClean="0"/>
              <a:t>For paper TMF, consider a risk-based approach to make metrics practical and cost-effective</a:t>
            </a:r>
          </a:p>
          <a:p>
            <a:pPr lvl="1"/>
            <a:r>
              <a:rPr lang="en-US" sz="2400" dirty="0" smtClean="0"/>
              <a:t>Focus on a subset:  high risk content, critical trial process, critical path trial, new personnel, signals from audits</a:t>
            </a:r>
          </a:p>
          <a:p>
            <a:pPr marL="457200" lvl="1" indent="0">
              <a:buNone/>
            </a:pPr>
            <a:endParaRPr lang="en-US" sz="2400" dirty="0"/>
          </a:p>
        </p:txBody>
      </p:sp>
      <p:sp>
        <p:nvSpPr>
          <p:cNvPr id="3" name="Title 2"/>
          <p:cNvSpPr>
            <a:spLocks noGrp="1"/>
          </p:cNvSpPr>
          <p:nvPr>
            <p:ph type="title"/>
          </p:nvPr>
        </p:nvSpPr>
        <p:spPr/>
        <p:txBody>
          <a:bodyPr/>
          <a:lstStyle/>
          <a:p>
            <a:r>
              <a:rPr lang="en-US" dirty="0" smtClean="0"/>
              <a:t>Paper TMF vs. eTMF Metrics</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883834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Further Analysis On Metrics</a:t>
            </a:r>
            <a:endParaRPr lang="en-US" dirty="0"/>
          </a:p>
        </p:txBody>
      </p:sp>
    </p:spTree>
    <p:extLst>
      <p:ext uri="{BB962C8B-B14F-4D97-AF65-F5344CB8AC3E}">
        <p14:creationId xmlns:p14="http://schemas.microsoft.com/office/powerpoint/2010/main" val="85379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525963"/>
          </a:xfrm>
        </p:spPr>
        <p:txBody>
          <a:bodyPr/>
          <a:lstStyle/>
          <a:p>
            <a:r>
              <a:rPr lang="en-US" sz="2800" dirty="0"/>
              <a:t>Insight requires </a:t>
            </a:r>
            <a:r>
              <a:rPr lang="en-US" sz="2800" b="1" dirty="0"/>
              <a:t>relevant</a:t>
            </a:r>
            <a:r>
              <a:rPr lang="en-US" sz="2800" dirty="0"/>
              <a:t> information that reveals </a:t>
            </a:r>
            <a:r>
              <a:rPr lang="en-US" sz="2800" b="1" dirty="0"/>
              <a:t>actionable</a:t>
            </a:r>
            <a:r>
              <a:rPr lang="en-US" sz="2800" dirty="0"/>
              <a:t> details about a process</a:t>
            </a:r>
          </a:p>
          <a:p>
            <a:r>
              <a:rPr lang="en-US" sz="2800" dirty="0" smtClean="0"/>
              <a:t>For metrics to be meaningful and actionable, they often must be broken down to a more granular level</a:t>
            </a:r>
          </a:p>
          <a:p>
            <a:r>
              <a:rPr lang="en-US" sz="2800" dirty="0" smtClean="0"/>
              <a:t>The Working Group has provided a list of 17 types of analysis that may be useful in understanding trends and identifying issues</a:t>
            </a:r>
            <a:endParaRPr lang="en-US" sz="2800" dirty="0"/>
          </a:p>
        </p:txBody>
      </p:sp>
      <p:sp>
        <p:nvSpPr>
          <p:cNvPr id="3" name="Title 2"/>
          <p:cNvSpPr>
            <a:spLocks noGrp="1"/>
          </p:cNvSpPr>
          <p:nvPr>
            <p:ph type="title"/>
          </p:nvPr>
        </p:nvSpPr>
        <p:spPr/>
        <p:txBody>
          <a:bodyPr/>
          <a:lstStyle/>
          <a:p>
            <a:r>
              <a:rPr lang="en-US" dirty="0" smtClean="0"/>
              <a:t>Further Analysis on Metrics</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784239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lstStyle/>
          <a:p>
            <a:r>
              <a:rPr lang="en-US" sz="2800" dirty="0" smtClean="0"/>
              <a:t>For sponsor, determine performance of trials for a specific CROs or compare performance across CROs </a:t>
            </a:r>
          </a:p>
          <a:p>
            <a:r>
              <a:rPr lang="en-US" sz="2800" dirty="0" smtClean="0"/>
              <a:t>Purpose: Analyze performance of partners, compare against Service Level Agreements, compare against each other</a:t>
            </a:r>
          </a:p>
          <a:p>
            <a:r>
              <a:rPr lang="en-US" sz="2800" dirty="0" smtClean="0"/>
              <a:t>Examples:</a:t>
            </a:r>
          </a:p>
          <a:p>
            <a:pPr lvl="1"/>
            <a:r>
              <a:rPr lang="en-US" sz="2400" dirty="0" smtClean="0"/>
              <a:t>TMF Completeness or number of misfiled documents for all studies  run by a specific CRO</a:t>
            </a:r>
          </a:p>
          <a:p>
            <a:pPr lvl="1"/>
            <a:r>
              <a:rPr lang="en-US" sz="2400" dirty="0" smtClean="0"/>
              <a:t>Comparison of time to process documents for all  of a sponsor's CROs </a:t>
            </a:r>
          </a:p>
          <a:p>
            <a:pPr lvl="2"/>
            <a:endParaRPr lang="en-US" sz="2000" dirty="0" smtClean="0"/>
          </a:p>
          <a:p>
            <a:pPr lvl="1"/>
            <a:endParaRPr lang="en-US" sz="2400" dirty="0"/>
          </a:p>
        </p:txBody>
      </p:sp>
      <p:sp>
        <p:nvSpPr>
          <p:cNvPr id="3" name="Title 2"/>
          <p:cNvSpPr>
            <a:spLocks noGrp="1"/>
          </p:cNvSpPr>
          <p:nvPr>
            <p:ph type="title"/>
          </p:nvPr>
        </p:nvSpPr>
        <p:spPr/>
        <p:txBody>
          <a:bodyPr/>
          <a:lstStyle/>
          <a:p>
            <a:r>
              <a:rPr lang="en-US" dirty="0" smtClean="0"/>
              <a:t>Metrics Analysis Example: Analysis by CRO</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993305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lstStyle/>
          <a:p>
            <a:r>
              <a:rPr lang="en-US" sz="2800" dirty="0"/>
              <a:t>Determine overall performance for documents related to a specific country or compare performance across countries (including site level documents</a:t>
            </a:r>
            <a:r>
              <a:rPr lang="en-US" sz="2800" dirty="0" smtClean="0"/>
              <a:t>)</a:t>
            </a:r>
          </a:p>
          <a:p>
            <a:pPr lvl="1"/>
            <a:r>
              <a:rPr lang="en-US" sz="2600" u="sng" dirty="0" smtClean="0"/>
              <a:t>Quality</a:t>
            </a:r>
            <a:r>
              <a:rPr lang="en-US" sz="2600" dirty="0" smtClean="0"/>
              <a:t>: to determine how units in the country are performing</a:t>
            </a:r>
          </a:p>
          <a:p>
            <a:pPr lvl="2"/>
            <a:r>
              <a:rPr lang="en-US" sz="2400" dirty="0" smtClean="0"/>
              <a:t>Example: level of completeness in a specific country may reflect on responsible managers in that country</a:t>
            </a:r>
          </a:p>
          <a:p>
            <a:pPr lvl="1"/>
            <a:r>
              <a:rPr lang="en-US" sz="2600" u="sng" dirty="0" smtClean="0"/>
              <a:t>Study Knowledge</a:t>
            </a:r>
            <a:r>
              <a:rPr lang="en-US" sz="2600" dirty="0" smtClean="0"/>
              <a:t>: </a:t>
            </a:r>
            <a:r>
              <a:rPr lang="en-US" sz="2600" dirty="0"/>
              <a:t>Improve knowledge of and forecasting for specific </a:t>
            </a:r>
            <a:r>
              <a:rPr lang="en-US" sz="2600" dirty="0" smtClean="0"/>
              <a:t>countries</a:t>
            </a:r>
          </a:p>
          <a:p>
            <a:pPr lvl="2"/>
            <a:r>
              <a:rPr lang="en-US" sz="2200" dirty="0" smtClean="0"/>
              <a:t>Example: Average </a:t>
            </a:r>
            <a:r>
              <a:rPr lang="en-US" sz="2200" dirty="0"/>
              <a:t>number of regulatory documents per country</a:t>
            </a:r>
            <a:endParaRPr lang="en-US" dirty="0" smtClean="0"/>
          </a:p>
          <a:p>
            <a:pPr lvl="1"/>
            <a:endParaRPr lang="en-US" sz="2400" dirty="0"/>
          </a:p>
        </p:txBody>
      </p:sp>
      <p:sp>
        <p:nvSpPr>
          <p:cNvPr id="3" name="Title 2"/>
          <p:cNvSpPr>
            <a:spLocks noGrp="1"/>
          </p:cNvSpPr>
          <p:nvPr>
            <p:ph type="title"/>
          </p:nvPr>
        </p:nvSpPr>
        <p:spPr/>
        <p:txBody>
          <a:bodyPr/>
          <a:lstStyle/>
          <a:p>
            <a:r>
              <a:rPr lang="en-US" dirty="0" smtClean="0"/>
              <a:t>Metrics Analysis Example: Analysis by Country</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14288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525963"/>
          </a:xfrm>
        </p:spPr>
        <p:txBody>
          <a:bodyPr/>
          <a:lstStyle/>
          <a:p>
            <a:r>
              <a:rPr lang="en-US" sz="2800" dirty="0" smtClean="0"/>
              <a:t>Determine performance for one selected time period or by comparing multiple time periods</a:t>
            </a:r>
          </a:p>
          <a:p>
            <a:r>
              <a:rPr lang="en-US" sz="2800" dirty="0" smtClean="0"/>
              <a:t>Purpose: Analyze improvements, compute return on investment (e.g. adding more staff or increasing training).</a:t>
            </a:r>
          </a:p>
          <a:p>
            <a:r>
              <a:rPr lang="en-US" sz="2800" dirty="0" smtClean="0"/>
              <a:t>Example:</a:t>
            </a:r>
          </a:p>
          <a:p>
            <a:pPr lvl="1"/>
            <a:r>
              <a:rPr lang="en-US" sz="2400" dirty="0"/>
              <a:t>A</a:t>
            </a:r>
            <a:r>
              <a:rPr lang="en-US" sz="2400" dirty="0" smtClean="0"/>
              <a:t>verage TMF Timeliness (Processing) time for each of the last 12 months</a:t>
            </a:r>
          </a:p>
          <a:p>
            <a:pPr lvl="1"/>
            <a:r>
              <a:rPr lang="en-US" sz="2400" dirty="0" smtClean="0"/>
              <a:t>Average TMF Timeliness (Processing) time for Q1 of this year vs. Q1 of last year </a:t>
            </a:r>
          </a:p>
          <a:p>
            <a:pPr lvl="1"/>
            <a:endParaRPr lang="en-US" sz="2400" dirty="0"/>
          </a:p>
        </p:txBody>
      </p:sp>
      <p:sp>
        <p:nvSpPr>
          <p:cNvPr id="3" name="Title 2"/>
          <p:cNvSpPr>
            <a:spLocks noGrp="1"/>
          </p:cNvSpPr>
          <p:nvPr>
            <p:ph type="title"/>
          </p:nvPr>
        </p:nvSpPr>
        <p:spPr/>
        <p:txBody>
          <a:bodyPr/>
          <a:lstStyle/>
          <a:p>
            <a:r>
              <a:rPr lang="en-US" dirty="0" smtClean="0"/>
              <a:t>Metrics Analysis Example: Analysis by Time Period</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269564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The following reports are some examples that provide useful information about TMF health, content and processes</a:t>
            </a:r>
          </a:p>
          <a:p>
            <a:r>
              <a:rPr lang="en-US" dirty="0" smtClean="0"/>
              <a:t>These are just examples – not meant to imply that these are required or complete</a:t>
            </a:r>
          </a:p>
          <a:p>
            <a:endParaRPr lang="en-US" dirty="0"/>
          </a:p>
          <a:p>
            <a:r>
              <a:rPr lang="en-US" dirty="0" smtClean="0"/>
              <a:t>General Good Practices:</a:t>
            </a:r>
          </a:p>
          <a:p>
            <a:pPr lvl="1"/>
            <a:r>
              <a:rPr lang="en-US" dirty="0" smtClean="0"/>
              <a:t>Provide an actionable level of detail</a:t>
            </a:r>
          </a:p>
          <a:p>
            <a:pPr lvl="1"/>
            <a:r>
              <a:rPr lang="en-US" dirty="0" smtClean="0"/>
              <a:t>Properly label reports and ensure that what they represent is clear</a:t>
            </a:r>
          </a:p>
          <a:p>
            <a:pPr lvl="1"/>
            <a:r>
              <a:rPr lang="en-US" dirty="0" smtClean="0"/>
              <a:t>Choose a report format that offers the most insight (bar, pie, scatter, etc.)</a:t>
            </a:r>
          </a:p>
          <a:p>
            <a:pPr lvl="1"/>
            <a:r>
              <a:rPr lang="en-US" dirty="0" smtClean="0"/>
              <a:t>As always, if you are using an eTMF, review what your system can offer you</a:t>
            </a:r>
            <a:endParaRPr lang="en-US" dirty="0"/>
          </a:p>
        </p:txBody>
      </p:sp>
      <p:sp>
        <p:nvSpPr>
          <p:cNvPr id="3" name="Title 2"/>
          <p:cNvSpPr>
            <a:spLocks noGrp="1"/>
          </p:cNvSpPr>
          <p:nvPr>
            <p:ph type="title"/>
          </p:nvPr>
        </p:nvSpPr>
        <p:spPr/>
        <p:txBody>
          <a:bodyPr/>
          <a:lstStyle/>
          <a:p>
            <a:r>
              <a:rPr lang="en-US" dirty="0" smtClean="0"/>
              <a:t>Sample Reports</a:t>
            </a:r>
            <a:endParaRPr lang="en-US" dirty="0"/>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4063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Report: TMF Completeness by Country</a:t>
            </a:r>
            <a:endParaRPr lang="en-US" dirty="0"/>
          </a:p>
        </p:txBody>
      </p:sp>
      <p:pic>
        <p:nvPicPr>
          <p:cNvPr id="3" name="Picture 2" descr="cid:image001.jpg@01CF0868.D271381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 y="1389986"/>
            <a:ext cx="8610600" cy="2420013"/>
          </a:xfrm>
          <a:prstGeom prst="rect">
            <a:avLst/>
          </a:prstGeom>
          <a:noFill/>
          <a:ln>
            <a:noFill/>
          </a:ln>
        </p:spPr>
      </p:pic>
      <p:sp>
        <p:nvSpPr>
          <p:cNvPr id="4" name="Rectangle 3"/>
          <p:cNvSpPr/>
          <p:nvPr/>
        </p:nvSpPr>
        <p:spPr>
          <a:xfrm>
            <a:off x="838200" y="4343400"/>
            <a:ext cx="7467600" cy="1754326"/>
          </a:xfrm>
          <a:prstGeom prst="rect">
            <a:avLst/>
          </a:prstGeom>
          <a:ln>
            <a:solidFill>
              <a:schemeClr val="tx1"/>
            </a:solidFill>
          </a:ln>
        </p:spPr>
        <p:txBody>
          <a:bodyPr wrap="square">
            <a:spAutoFit/>
          </a:bodyPr>
          <a:lstStyle/>
          <a:p>
            <a:r>
              <a:rPr lang="en-US" dirty="0" smtClean="0"/>
              <a:t>This report represents a snapshot </a:t>
            </a:r>
            <a:r>
              <a:rPr lang="en-US" dirty="0"/>
              <a:t>of the completeness of a single study at </a:t>
            </a:r>
            <a:r>
              <a:rPr lang="en-US" dirty="0" smtClean="0"/>
              <a:t>the current time decomposed by Country.  It shows the number of final, overdue, coming due and not yet due documents for each country.</a:t>
            </a:r>
          </a:p>
          <a:p>
            <a:endParaRPr lang="en-US" dirty="0"/>
          </a:p>
          <a:p>
            <a:r>
              <a:rPr lang="en-US" dirty="0" smtClean="0"/>
              <a:t>The same report could be generated by Organization</a:t>
            </a:r>
            <a:r>
              <a:rPr lang="en-US" dirty="0"/>
              <a:t>, Business Unit, </a:t>
            </a:r>
            <a:r>
              <a:rPr lang="en-US" dirty="0" smtClean="0"/>
              <a:t>Category/Zone, </a:t>
            </a:r>
            <a:r>
              <a:rPr lang="en-US" dirty="0"/>
              <a:t>Therapeutic Area, or Program.</a:t>
            </a:r>
          </a:p>
        </p:txBody>
      </p:sp>
      <p:sp>
        <p:nvSpPr>
          <p:cNvPr id="5" name="Footer Placeholder 4"/>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15946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18569" y="1828800"/>
            <a:ext cx="8229600" cy="4525963"/>
          </a:xfrm>
        </p:spPr>
        <p:txBody>
          <a:bodyPr/>
          <a:lstStyle/>
          <a:p>
            <a:pPr marL="0" indent="0">
              <a:buNone/>
            </a:pPr>
            <a:r>
              <a:rPr lang="en-US" sz="2800" dirty="0" smtClean="0"/>
              <a:t>        “Measurement is the first step that leads to                  </a:t>
            </a:r>
            <a:br>
              <a:rPr lang="en-US" sz="2800" dirty="0" smtClean="0"/>
            </a:br>
            <a:r>
              <a:rPr lang="en-US" sz="2800" dirty="0" smtClean="0"/>
              <a:t>         control and eventually to improvement. If you can’t measure something, you can’t understand it. If you can’t understand it, you can’t control it. If you can’t control it, you can’t improve it.”</a:t>
            </a:r>
            <a:r>
              <a:rPr lang="en-US" dirty="0" smtClean="0"/>
              <a:t/>
            </a:r>
            <a:br>
              <a:rPr lang="en-US" dirty="0" smtClean="0"/>
            </a:br>
            <a:r>
              <a:rPr lang="en-US" sz="2400" dirty="0"/>
              <a:t>― H. James Harrington </a:t>
            </a:r>
            <a:endParaRPr lang="en-US" dirty="0"/>
          </a:p>
        </p:txBody>
      </p:sp>
      <p:sp>
        <p:nvSpPr>
          <p:cNvPr id="13" name="Title 12"/>
          <p:cNvSpPr>
            <a:spLocks noGrp="1"/>
          </p:cNvSpPr>
          <p:nvPr>
            <p:ph type="title"/>
          </p:nvPr>
        </p:nvSpPr>
        <p:spPr/>
        <p:txBody>
          <a:bodyPr/>
          <a:lstStyle/>
          <a:p>
            <a:r>
              <a:rPr lang="en-US" dirty="0" smtClean="0"/>
              <a:t>Why a Metrics Program?</a:t>
            </a:r>
            <a:endParaRPr lang="en-US" dirty="0"/>
          </a:p>
        </p:txBody>
      </p:sp>
      <p:pic>
        <p:nvPicPr>
          <p:cNvPr id="86018" name="Picture 2" descr="H. James Harringt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5648"/>
            <a:ext cx="704850" cy="93040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11846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Graphic: TMF Completeness by Status</a:t>
            </a:r>
            <a:endParaRPr lang="en-US" dirty="0"/>
          </a:p>
        </p:txBody>
      </p:sp>
      <p:sp>
        <p:nvSpPr>
          <p:cNvPr id="4" name="Rectangle 3"/>
          <p:cNvSpPr/>
          <p:nvPr/>
        </p:nvSpPr>
        <p:spPr>
          <a:xfrm>
            <a:off x="894522" y="4934922"/>
            <a:ext cx="7467600" cy="646331"/>
          </a:xfrm>
          <a:prstGeom prst="rect">
            <a:avLst/>
          </a:prstGeom>
          <a:ln>
            <a:solidFill>
              <a:schemeClr val="tx1"/>
            </a:solidFill>
          </a:ln>
        </p:spPr>
        <p:txBody>
          <a:bodyPr wrap="square">
            <a:spAutoFit/>
          </a:bodyPr>
          <a:lstStyle/>
          <a:p>
            <a:r>
              <a:rPr lang="en-US" dirty="0" smtClean="0"/>
              <a:t>This chart represents a snapshot </a:t>
            </a:r>
            <a:r>
              <a:rPr lang="en-US" dirty="0"/>
              <a:t>of the completeness of a single study at </a:t>
            </a:r>
            <a:r>
              <a:rPr lang="en-US" dirty="0" smtClean="0"/>
              <a:t>the current time.</a:t>
            </a:r>
            <a:endParaRPr lang="en-US" dirty="0"/>
          </a:p>
        </p:txBody>
      </p:sp>
      <p:graphicFrame>
        <p:nvGraphicFramePr>
          <p:cNvPr id="5" name="Chart 4"/>
          <p:cNvGraphicFramePr/>
          <p:nvPr>
            <p:extLst>
              <p:ext uri="{D42A27DB-BD31-4B8C-83A1-F6EECF244321}">
                <p14:modId xmlns:p14="http://schemas.microsoft.com/office/powerpoint/2010/main" val="1427261001"/>
              </p:ext>
            </p:extLst>
          </p:nvPr>
        </p:nvGraphicFramePr>
        <p:xfrm>
          <a:off x="1600200" y="1295400"/>
          <a:ext cx="5703570" cy="314579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33739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Graphic: TMF Completeness by Status</a:t>
            </a:r>
            <a:endParaRPr lang="en-US" dirty="0"/>
          </a:p>
        </p:txBody>
      </p:sp>
      <p:sp>
        <p:nvSpPr>
          <p:cNvPr id="4" name="Rectangle 3"/>
          <p:cNvSpPr/>
          <p:nvPr/>
        </p:nvSpPr>
        <p:spPr>
          <a:xfrm>
            <a:off x="894522" y="4934922"/>
            <a:ext cx="7467600" cy="646331"/>
          </a:xfrm>
          <a:prstGeom prst="rect">
            <a:avLst/>
          </a:prstGeom>
          <a:ln>
            <a:solidFill>
              <a:schemeClr val="tx1"/>
            </a:solidFill>
          </a:ln>
        </p:spPr>
        <p:txBody>
          <a:bodyPr wrap="square">
            <a:spAutoFit/>
          </a:bodyPr>
          <a:lstStyle/>
          <a:p>
            <a:r>
              <a:rPr lang="en-US" dirty="0" smtClean="0"/>
              <a:t>This chart represents average completeness for each milestone across a collection </a:t>
            </a:r>
            <a:r>
              <a:rPr lang="en-US" dirty="0"/>
              <a:t>of studies at a given </a:t>
            </a:r>
            <a:r>
              <a:rPr lang="en-US" dirty="0" smtClean="0"/>
              <a:t>time, e.g., all oncology studies.</a:t>
            </a:r>
            <a:endParaRPr lang="en-US" dirty="0"/>
          </a:p>
        </p:txBody>
      </p:sp>
      <p:graphicFrame>
        <p:nvGraphicFramePr>
          <p:cNvPr id="6" name="Chart 5"/>
          <p:cNvGraphicFramePr/>
          <p:nvPr>
            <p:extLst>
              <p:ext uri="{D42A27DB-BD31-4B8C-83A1-F6EECF244321}">
                <p14:modId xmlns:p14="http://schemas.microsoft.com/office/powerpoint/2010/main" val="414344434"/>
              </p:ext>
            </p:extLst>
          </p:nvPr>
        </p:nvGraphicFramePr>
        <p:xfrm>
          <a:off x="1600200" y="1447800"/>
          <a:ext cx="5703570" cy="2775585"/>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059055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Graphic: Quality Defect Breakdown</a:t>
            </a:r>
            <a:endParaRPr lang="en-US" dirty="0"/>
          </a:p>
        </p:txBody>
      </p:sp>
      <p:sp>
        <p:nvSpPr>
          <p:cNvPr id="4" name="Rectangle 3"/>
          <p:cNvSpPr/>
          <p:nvPr/>
        </p:nvSpPr>
        <p:spPr>
          <a:xfrm>
            <a:off x="894522" y="4934922"/>
            <a:ext cx="7467600" cy="646331"/>
          </a:xfrm>
          <a:prstGeom prst="rect">
            <a:avLst/>
          </a:prstGeom>
          <a:ln>
            <a:solidFill>
              <a:schemeClr val="tx1"/>
            </a:solidFill>
          </a:ln>
        </p:spPr>
        <p:txBody>
          <a:bodyPr wrap="square">
            <a:spAutoFit/>
          </a:bodyPr>
          <a:lstStyle/>
          <a:p>
            <a:r>
              <a:rPr lang="en-US" dirty="0" smtClean="0"/>
              <a:t>This chart represents </a:t>
            </a:r>
            <a:r>
              <a:rPr lang="en-US" dirty="0"/>
              <a:t>a collection of studies and quality defects found during a selected time </a:t>
            </a:r>
            <a:r>
              <a:rPr lang="en-US" dirty="0" smtClean="0"/>
              <a:t>period, e.g., Q4 2013.</a:t>
            </a:r>
            <a:endParaRPr lang="en-US" dirty="0"/>
          </a:p>
        </p:txBody>
      </p:sp>
      <p:graphicFrame>
        <p:nvGraphicFramePr>
          <p:cNvPr id="5" name="Chart 4"/>
          <p:cNvGraphicFramePr/>
          <p:nvPr>
            <p:extLst>
              <p:ext uri="{D42A27DB-BD31-4B8C-83A1-F6EECF244321}">
                <p14:modId xmlns:p14="http://schemas.microsoft.com/office/powerpoint/2010/main" val="1106315872"/>
              </p:ext>
            </p:extLst>
          </p:nvPr>
        </p:nvGraphicFramePr>
        <p:xfrm>
          <a:off x="1905000" y="1371600"/>
          <a:ext cx="5692775" cy="3080385"/>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059055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Graphic: </a:t>
            </a:r>
            <a:r>
              <a:rPr lang="en-US" dirty="0" smtClean="0"/>
              <a:t>Received Documents by Zone</a:t>
            </a:r>
            <a:endParaRPr lang="en-US" dirty="0"/>
          </a:p>
        </p:txBody>
      </p:sp>
      <p:graphicFrame>
        <p:nvGraphicFramePr>
          <p:cNvPr id="3" name="Chart 2"/>
          <p:cNvGraphicFramePr/>
          <p:nvPr>
            <p:extLst>
              <p:ext uri="{D42A27DB-BD31-4B8C-83A1-F6EECF244321}">
                <p14:modId xmlns:p14="http://schemas.microsoft.com/office/powerpoint/2010/main" val="282380237"/>
              </p:ext>
            </p:extLst>
          </p:nvPr>
        </p:nvGraphicFramePr>
        <p:xfrm>
          <a:off x="1600200" y="1371600"/>
          <a:ext cx="5692775" cy="305879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94522" y="4934922"/>
            <a:ext cx="7467600" cy="646331"/>
          </a:xfrm>
          <a:prstGeom prst="rect">
            <a:avLst/>
          </a:prstGeom>
          <a:ln>
            <a:solidFill>
              <a:schemeClr val="tx1"/>
            </a:solidFill>
          </a:ln>
        </p:spPr>
        <p:txBody>
          <a:bodyPr wrap="square">
            <a:spAutoFit/>
          </a:bodyPr>
          <a:lstStyle/>
          <a:p>
            <a:r>
              <a:rPr lang="en-US" dirty="0" smtClean="0"/>
              <a:t>This chart represents the breakdown of documents by type for all studies.</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4208033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Metrics Program Design</a:t>
            </a:r>
            <a:endParaRPr lang="en-US" dirty="0"/>
          </a:p>
        </p:txBody>
      </p:sp>
    </p:spTree>
    <p:extLst>
      <p:ext uri="{BB962C8B-B14F-4D97-AF65-F5344CB8AC3E}">
        <p14:creationId xmlns:p14="http://schemas.microsoft.com/office/powerpoint/2010/main" val="543219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smtClean="0"/>
              <a:t>Goal Selection</a:t>
            </a:r>
          </a:p>
          <a:p>
            <a:pPr lvl="1"/>
            <a:r>
              <a:rPr lang="en-US" sz="2400" smtClean="0"/>
              <a:t>Quality by design</a:t>
            </a:r>
          </a:p>
          <a:p>
            <a:r>
              <a:rPr lang="en-US" sz="2800" smtClean="0"/>
              <a:t>Choosing metrics to support your goals</a:t>
            </a:r>
          </a:p>
          <a:p>
            <a:pPr lvl="1"/>
            <a:r>
              <a:rPr lang="en-US" sz="2400" smtClean="0"/>
              <a:t>Cost – benefit analysis</a:t>
            </a:r>
          </a:p>
          <a:p>
            <a:pPr lvl="1"/>
            <a:r>
              <a:rPr lang="en-US" sz="2400" smtClean="0"/>
              <a:t>Support for risk-based approaches</a:t>
            </a:r>
          </a:p>
          <a:p>
            <a:endParaRPr lang="en-US" sz="2800" dirty="0"/>
          </a:p>
        </p:txBody>
      </p:sp>
      <p:sp>
        <p:nvSpPr>
          <p:cNvPr id="3" name="Title 2"/>
          <p:cNvSpPr>
            <a:spLocks noGrp="1"/>
          </p:cNvSpPr>
          <p:nvPr>
            <p:ph type="title"/>
          </p:nvPr>
        </p:nvSpPr>
        <p:spPr/>
        <p:txBody>
          <a:bodyPr/>
          <a:lstStyle/>
          <a:p>
            <a:pPr lvl="0"/>
            <a:r>
              <a:rPr lang="en-US" smtClean="0"/>
              <a:t>Design of a Metrics Program</a:t>
            </a:r>
            <a:endParaRPr lang="en-US" dirty="0"/>
          </a:p>
        </p:txBody>
      </p:sp>
      <p:sp>
        <p:nvSpPr>
          <p:cNvPr id="6" name="Footer Placeholder 5"/>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07146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by Design and TMF Metrics</a:t>
            </a:r>
            <a:endParaRPr lang="en-US" dirty="0"/>
          </a:p>
        </p:txBody>
      </p:sp>
      <p:sp>
        <p:nvSpPr>
          <p:cNvPr id="7" name="Content Placeholder 6"/>
          <p:cNvSpPr>
            <a:spLocks noGrp="1"/>
          </p:cNvSpPr>
          <p:nvPr>
            <p:ph idx="1"/>
          </p:nvPr>
        </p:nvSpPr>
        <p:spPr>
          <a:xfrm>
            <a:off x="457200" y="3048000"/>
            <a:ext cx="8229600" cy="3382964"/>
          </a:xfrm>
        </p:spPr>
        <p:txBody>
          <a:bodyPr/>
          <a:lstStyle/>
          <a:p>
            <a:pPr marL="0" indent="0">
              <a:buNone/>
            </a:pPr>
            <a:r>
              <a:rPr lang="en-US" sz="2400" dirty="0" smtClean="0"/>
              <a:t>When applied to eTMF, QbD involves identifying </a:t>
            </a:r>
            <a:r>
              <a:rPr lang="en-US" sz="2400" b="1" dirty="0" smtClean="0"/>
              <a:t>key parameters </a:t>
            </a:r>
            <a:r>
              <a:rPr lang="en-US" sz="2400" dirty="0" smtClean="0"/>
              <a:t>that affect quality and risk, and monitoring those parameters</a:t>
            </a:r>
            <a:endParaRPr lang="en-US" sz="2400" dirty="0"/>
          </a:p>
          <a:p>
            <a:pPr marL="0" indent="0">
              <a:buNone/>
            </a:pPr>
            <a:r>
              <a:rPr lang="en-US" sz="2400" dirty="0" smtClean="0"/>
              <a:t>… achievable only when a metrics program is in place</a:t>
            </a:r>
          </a:p>
        </p:txBody>
      </p:sp>
      <p:sp>
        <p:nvSpPr>
          <p:cNvPr id="6" name="Rectangle 5"/>
          <p:cNvSpPr/>
          <p:nvPr/>
        </p:nvSpPr>
        <p:spPr>
          <a:xfrm>
            <a:off x="609600" y="1371600"/>
            <a:ext cx="79248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smtClean="0"/>
              <a:t>Quality by Design (QbD)</a:t>
            </a:r>
            <a:r>
              <a:rPr lang="en-US" sz="2400" dirty="0" smtClean="0"/>
              <a:t>: designing and developing processes to ensure that a </a:t>
            </a:r>
            <a:r>
              <a:rPr lang="en-US" sz="2400" b="1" dirty="0" smtClean="0"/>
              <a:t>product</a:t>
            </a:r>
            <a:r>
              <a:rPr lang="en-US" sz="2400" dirty="0" smtClean="0"/>
              <a:t> (TMF in this case) consistently attains a </a:t>
            </a:r>
            <a:r>
              <a:rPr lang="en-US" sz="2400" b="1" dirty="0" smtClean="0"/>
              <a:t>predefined</a:t>
            </a:r>
            <a:r>
              <a:rPr lang="en-US" sz="2400" dirty="0" smtClean="0"/>
              <a:t> </a:t>
            </a:r>
            <a:r>
              <a:rPr lang="en-US" sz="2400" b="1" dirty="0" smtClean="0"/>
              <a:t>quality</a:t>
            </a:r>
            <a:r>
              <a:rPr lang="en-US" sz="2400" dirty="0" smtClean="0"/>
              <a:t> at the end of the process.</a:t>
            </a:r>
            <a:endParaRPr lang="en-US" sz="2400" dirty="0"/>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620524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05800" cy="4525963"/>
          </a:xfrm>
        </p:spPr>
        <p:txBody>
          <a:bodyPr/>
          <a:lstStyle/>
          <a:p>
            <a:r>
              <a:rPr lang="en-US" sz="2800" dirty="0" smtClean="0"/>
              <a:t>Goals supported by metrics may come out of QbD sessions, audit findings, or many other sources.  Examples:</a:t>
            </a:r>
          </a:p>
          <a:p>
            <a:pPr lvl="1"/>
            <a:r>
              <a:rPr lang="en-US" sz="2400" dirty="0" smtClean="0"/>
              <a:t>Audit readiness</a:t>
            </a:r>
          </a:p>
          <a:p>
            <a:pPr lvl="1"/>
            <a:r>
              <a:rPr lang="en-US" sz="2400" dirty="0" smtClean="0"/>
              <a:t>Decreased processing time</a:t>
            </a:r>
          </a:p>
          <a:p>
            <a:pPr lvl="1"/>
            <a:r>
              <a:rPr lang="en-US" sz="2400" dirty="0" smtClean="0"/>
              <a:t>Improved capacity planning</a:t>
            </a:r>
          </a:p>
          <a:p>
            <a:r>
              <a:rPr lang="en-US" sz="2800" dirty="0" smtClean="0"/>
              <a:t>Make sure metrics goals support and align with overall organizational goals</a:t>
            </a:r>
          </a:p>
          <a:p>
            <a:pPr marL="457200" lvl="1" indent="0">
              <a:buNone/>
            </a:pPr>
            <a:endParaRPr lang="en-US" sz="2600" dirty="0"/>
          </a:p>
        </p:txBody>
      </p:sp>
      <p:sp>
        <p:nvSpPr>
          <p:cNvPr id="3" name="Title 2"/>
          <p:cNvSpPr>
            <a:spLocks noGrp="1"/>
          </p:cNvSpPr>
          <p:nvPr>
            <p:ph type="title"/>
          </p:nvPr>
        </p:nvSpPr>
        <p:spPr/>
        <p:txBody>
          <a:bodyPr/>
          <a:lstStyle/>
          <a:p>
            <a:r>
              <a:rPr lang="en-US" dirty="0" smtClean="0"/>
              <a:t>Defining Key Goals</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358068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Choose an achievable set of goals and determine which specific metrics best support them</a:t>
            </a:r>
          </a:p>
          <a:p>
            <a:r>
              <a:rPr lang="en-US" dirty="0" smtClean="0"/>
              <a:t>Consider a phased approach, i.e. introducing metrics gradually </a:t>
            </a:r>
          </a:p>
          <a:p>
            <a:pPr lvl="1"/>
            <a:r>
              <a:rPr lang="en-US" dirty="0" smtClean="0"/>
              <a:t>Low hanging fruit could be targeted first</a:t>
            </a:r>
          </a:p>
          <a:p>
            <a:pPr lvl="1"/>
            <a:r>
              <a:rPr lang="en-US" dirty="0" smtClean="0"/>
              <a:t>Once baseline metrics are available and understood, introduce escalation and personal responsibility, objectives and penalties</a:t>
            </a:r>
          </a:p>
          <a:p>
            <a:endParaRPr lang="en-US" dirty="0"/>
          </a:p>
        </p:txBody>
      </p:sp>
      <p:sp>
        <p:nvSpPr>
          <p:cNvPr id="3" name="Title 2"/>
          <p:cNvSpPr>
            <a:spLocks noGrp="1"/>
          </p:cNvSpPr>
          <p:nvPr>
            <p:ph type="title"/>
          </p:nvPr>
        </p:nvSpPr>
        <p:spPr/>
        <p:txBody>
          <a:bodyPr/>
          <a:lstStyle/>
          <a:p>
            <a:r>
              <a:rPr lang="en-US" dirty="0" smtClean="0"/>
              <a:t>Achievable Goals</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317029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An example of applying QbD to eTMF is documented in </a:t>
            </a:r>
            <a:r>
              <a:rPr lang="en-US" sz="2800" dirty="0"/>
              <a:t>“</a:t>
            </a:r>
            <a:r>
              <a:rPr lang="en-US" sz="2800" dirty="0">
                <a:hlinkClick r:id="rId3"/>
              </a:rPr>
              <a:t>The New Gold Standard: Pfizer's Quality by Design Approach to Trial Management</a:t>
            </a:r>
            <a:r>
              <a:rPr lang="en-US" sz="2800" dirty="0"/>
              <a:t>”, Pharmaceutical Executive, April </a:t>
            </a:r>
            <a:r>
              <a:rPr lang="en-US" sz="2800" dirty="0" smtClean="0"/>
              <a:t>2013 </a:t>
            </a:r>
          </a:p>
          <a:p>
            <a:pPr lvl="1"/>
            <a:r>
              <a:rPr lang="en-US" sz="2400" dirty="0" smtClean="0"/>
              <a:t>Business Case</a:t>
            </a:r>
          </a:p>
          <a:p>
            <a:pPr lvl="1"/>
            <a:r>
              <a:rPr lang="en-US" sz="2400" dirty="0" smtClean="0"/>
              <a:t>Solution Overview</a:t>
            </a:r>
          </a:p>
          <a:p>
            <a:pPr lvl="1"/>
            <a:r>
              <a:rPr lang="en-US" sz="2400" dirty="0" smtClean="0"/>
              <a:t>Critical-To-Quality attributes</a:t>
            </a:r>
          </a:p>
          <a:p>
            <a:pPr lvl="1"/>
            <a:endParaRPr lang="en-US" sz="2400" dirty="0" smtClean="0"/>
          </a:p>
          <a:p>
            <a:endParaRPr lang="en-US" sz="2800" dirty="0"/>
          </a:p>
        </p:txBody>
      </p:sp>
      <p:sp>
        <p:nvSpPr>
          <p:cNvPr id="3" name="Title 2"/>
          <p:cNvSpPr>
            <a:spLocks noGrp="1"/>
          </p:cNvSpPr>
          <p:nvPr>
            <p:ph type="title"/>
          </p:nvPr>
        </p:nvSpPr>
        <p:spPr/>
        <p:txBody>
          <a:bodyPr/>
          <a:lstStyle/>
          <a:p>
            <a:r>
              <a:rPr lang="en-US" dirty="0" smtClean="0"/>
              <a:t>Example of QbD applied to eTMF</a:t>
            </a:r>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33454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525963"/>
          </a:xfrm>
        </p:spPr>
        <p:txBody>
          <a:bodyPr/>
          <a:lstStyle/>
          <a:p>
            <a:pPr marL="0" indent="0">
              <a:buNone/>
            </a:pPr>
            <a:r>
              <a:rPr lang="en-US" sz="2400" dirty="0" smtClean="0"/>
              <a:t>A formal Performance Metrics Program brings value because it…..</a:t>
            </a:r>
          </a:p>
          <a:p>
            <a:pPr marL="514350" indent="-514350">
              <a:buFont typeface="+mj-lt"/>
              <a:buAutoNum type="arabicPeriod"/>
            </a:pPr>
            <a:r>
              <a:rPr lang="en-US" sz="2400" dirty="0" smtClean="0"/>
              <a:t>Provides a clear link and focus to strategy and strategy realization</a:t>
            </a:r>
          </a:p>
          <a:p>
            <a:pPr marL="514350" indent="-514350">
              <a:buFont typeface="+mj-lt"/>
              <a:buAutoNum type="arabicPeriod"/>
            </a:pPr>
            <a:r>
              <a:rPr lang="en-US" sz="2400" dirty="0" smtClean="0"/>
              <a:t>Creates alignment, transparency, and accountability at all levels in the organization</a:t>
            </a:r>
          </a:p>
          <a:p>
            <a:pPr marL="514350" indent="-514350">
              <a:buFont typeface="+mj-lt"/>
              <a:buAutoNum type="arabicPeriod"/>
            </a:pPr>
            <a:r>
              <a:rPr lang="en-US" sz="2400" dirty="0" smtClean="0"/>
              <a:t>Enables a focus on continuous improvement efforts where they have the most impact </a:t>
            </a:r>
          </a:p>
          <a:p>
            <a:pPr marL="514350" indent="-514350">
              <a:buFont typeface="+mj-lt"/>
              <a:buAutoNum type="arabicPeriod"/>
            </a:pPr>
            <a:r>
              <a:rPr lang="en-US" sz="2400" dirty="0" smtClean="0"/>
              <a:t>Enables fact based decisions – not “gut feel” - You can’t improve what you don’t measure</a:t>
            </a:r>
          </a:p>
          <a:p>
            <a:pPr marL="514350" indent="-514350">
              <a:buFont typeface="+mj-lt"/>
              <a:buAutoNum type="arabicPeriod"/>
            </a:pPr>
            <a:r>
              <a:rPr lang="en-US" sz="2400" dirty="0" smtClean="0"/>
              <a:t>Creates a common language to assess and improve performance</a:t>
            </a:r>
          </a:p>
          <a:p>
            <a:endParaRPr lang="en-US" sz="2400" dirty="0"/>
          </a:p>
        </p:txBody>
      </p:sp>
      <p:sp>
        <p:nvSpPr>
          <p:cNvPr id="11" name="Title 10"/>
          <p:cNvSpPr>
            <a:spLocks noGrp="1"/>
          </p:cNvSpPr>
          <p:nvPr>
            <p:ph type="title"/>
          </p:nvPr>
        </p:nvSpPr>
        <p:spPr/>
        <p:txBody>
          <a:bodyPr/>
          <a:lstStyle/>
          <a:p>
            <a:r>
              <a:rPr lang="en-US" dirty="0"/>
              <a:t>Perspective: Performance Measurements and </a:t>
            </a:r>
            <a:r>
              <a:rPr lang="en-US" dirty="0" smtClean="0"/>
              <a:t>Continuous Improvement</a:t>
            </a:r>
            <a:endParaRPr lang="en-US" dirty="0"/>
          </a:p>
        </p:txBody>
      </p:sp>
      <p:sp>
        <p:nvSpPr>
          <p:cNvPr id="12" name="Rectangle 11"/>
          <p:cNvSpPr/>
          <p:nvPr/>
        </p:nvSpPr>
        <p:spPr>
          <a:xfrm>
            <a:off x="3352800" y="5486400"/>
            <a:ext cx="5029200" cy="954107"/>
          </a:xfrm>
          <a:prstGeom prst="rect">
            <a:avLst/>
          </a:prstGeom>
          <a:ln>
            <a:solidFill>
              <a:schemeClr val="tx1"/>
            </a:solidFill>
          </a:ln>
        </p:spPr>
        <p:txBody>
          <a:bodyPr wrap="square">
            <a:spAutoFit/>
          </a:bodyPr>
          <a:lstStyle/>
          <a:p>
            <a:r>
              <a:rPr lang="en-US" sz="1400" dirty="0"/>
              <a:t>Industry Status: Demonstrating Value with Performance Metrics and Continuous Improvement</a:t>
            </a:r>
          </a:p>
          <a:p>
            <a:r>
              <a:rPr lang="en-US" sz="1400" i="1" dirty="0" smtClean="0"/>
              <a:t>DIA EDM San </a:t>
            </a:r>
            <a:r>
              <a:rPr lang="en-US" sz="1400" i="1" dirty="0"/>
              <a:t>Diego: Fall 2013</a:t>
            </a:r>
          </a:p>
          <a:p>
            <a:r>
              <a:rPr lang="en-US" sz="1400" dirty="0"/>
              <a:t>Steve Gens, Managing Partner, Gens and Associates, Inc.</a:t>
            </a:r>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956150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How important is the business driver?</a:t>
            </a:r>
          </a:p>
          <a:p>
            <a:r>
              <a:rPr lang="en-US" dirty="0" smtClean="0"/>
              <a:t>What would you have to invest to get this information?</a:t>
            </a:r>
          </a:p>
          <a:p>
            <a:r>
              <a:rPr lang="en-US" dirty="0" smtClean="0"/>
              <a:t>Does the investment justify the benefit?</a:t>
            </a:r>
          </a:p>
          <a:p>
            <a:endParaRPr lang="en-US" dirty="0"/>
          </a:p>
        </p:txBody>
      </p:sp>
      <p:sp>
        <p:nvSpPr>
          <p:cNvPr id="2" name="Title 1"/>
          <p:cNvSpPr>
            <a:spLocks noGrp="1"/>
          </p:cNvSpPr>
          <p:nvPr>
            <p:ph type="title"/>
          </p:nvPr>
        </p:nvSpPr>
        <p:spPr/>
        <p:txBody>
          <a:bodyPr/>
          <a:lstStyle/>
          <a:p>
            <a:r>
              <a:rPr lang="en-US" dirty="0" smtClean="0"/>
              <a:t>Cost vs. Benefit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06122"/>
            <a:ext cx="8915400" cy="190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76200" y="2895600"/>
            <a:ext cx="3581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428202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997" y="1066800"/>
            <a:ext cx="9235440" cy="5867400"/>
          </a:xfrm>
          <a:prstGeom prst="rect">
            <a:avLst/>
          </a:prstGeom>
          <a:blipFill dpi="0" rotWithShape="1">
            <a:blip r:embed="rId3">
              <a:alphaModFix amt="4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normAutofit/>
          </a:bodyPr>
          <a:lstStyle/>
          <a:p>
            <a:r>
              <a:rPr lang="en-US" dirty="0" smtClean="0"/>
              <a:t>Quality: A Risk Based Approach</a:t>
            </a:r>
            <a:endParaRPr lang="en-US" dirty="0"/>
          </a:p>
        </p:txBody>
      </p:sp>
      <p:sp>
        <p:nvSpPr>
          <p:cNvPr id="7" name="Content Placeholder 6"/>
          <p:cNvSpPr>
            <a:spLocks noGrp="1"/>
          </p:cNvSpPr>
          <p:nvPr>
            <p:ph idx="1"/>
          </p:nvPr>
        </p:nvSpPr>
        <p:spPr>
          <a:xfrm>
            <a:off x="457200" y="1600201"/>
            <a:ext cx="8229600" cy="1904999"/>
          </a:xfrm>
        </p:spPr>
        <p:txBody>
          <a:bodyPr/>
          <a:lstStyle/>
          <a:p>
            <a:pPr marL="0" indent="0">
              <a:buNone/>
            </a:pPr>
            <a:r>
              <a:rPr lang="en-US" dirty="0" smtClean="0">
                <a:effectLst>
                  <a:outerShdw blurRad="38100" dist="38100" dir="2700000" algn="tl">
                    <a:srgbClr val="000000">
                      <a:alpha val="43137"/>
                    </a:srgbClr>
                  </a:outerShdw>
                </a:effectLst>
              </a:rPr>
              <a:t>Ensuring quality is daunting… but what if you were managing a trial conducted in dozens of countries and over a thousand sites…</a:t>
            </a:r>
          </a:p>
          <a:p>
            <a:endParaRPr lang="en-US" dirty="0" smtClean="0"/>
          </a:p>
        </p:txBody>
      </p:sp>
      <p:sp>
        <p:nvSpPr>
          <p:cNvPr id="2" name="TextBox 1"/>
          <p:cNvSpPr txBox="1"/>
          <p:nvPr/>
        </p:nvSpPr>
        <p:spPr>
          <a:xfrm>
            <a:off x="342901" y="5257800"/>
            <a:ext cx="8458200" cy="1600438"/>
          </a:xfrm>
          <a:prstGeom prst="rect">
            <a:avLst/>
          </a:prstGeom>
          <a:noFill/>
        </p:spPr>
        <p:txBody>
          <a:bodyPr wrap="square" rtlCol="0">
            <a:spAutoFit/>
          </a:bodyPr>
          <a:lstStyle/>
          <a:p>
            <a:pPr algn="ctr"/>
            <a:r>
              <a:rPr lang="en-US" sz="4000" dirty="0">
                <a:solidFill>
                  <a:srgbClr val="0070C0"/>
                </a:solidFill>
                <a:effectLst>
                  <a:outerShdw blurRad="38100" dist="38100" dir="2700000" algn="tl">
                    <a:srgbClr val="000000">
                      <a:alpha val="43137"/>
                    </a:srgbClr>
                  </a:outerShdw>
                </a:effectLst>
              </a:rPr>
              <a:t>Defining a </a:t>
            </a:r>
            <a:r>
              <a:rPr lang="en-US" sz="4000" b="1" dirty="0">
                <a:solidFill>
                  <a:srgbClr val="92D050"/>
                </a:solidFill>
                <a:effectLst>
                  <a:outerShdw blurRad="38100" dist="38100" dir="2700000" algn="tl">
                    <a:srgbClr val="000000">
                      <a:alpha val="43137"/>
                    </a:srgbClr>
                  </a:outerShdw>
                </a:effectLst>
              </a:rPr>
              <a:t>risk based approach </a:t>
            </a:r>
          </a:p>
          <a:p>
            <a:pPr algn="ctr"/>
            <a:r>
              <a:rPr lang="en-US" sz="4000" dirty="0" smtClean="0">
                <a:solidFill>
                  <a:srgbClr val="0070C0"/>
                </a:solidFill>
                <a:effectLst>
                  <a:outerShdw blurRad="38100" dist="38100" dir="2700000" algn="tl">
                    <a:srgbClr val="000000">
                      <a:alpha val="43137"/>
                    </a:srgbClr>
                  </a:outerShdw>
                </a:effectLst>
              </a:rPr>
              <a:t>Is essential </a:t>
            </a:r>
            <a:r>
              <a:rPr lang="en-US" sz="4000" dirty="0">
                <a:solidFill>
                  <a:srgbClr val="0070C0"/>
                </a:solidFill>
                <a:effectLst>
                  <a:outerShdw blurRad="38100" dist="38100" dir="2700000" algn="tl">
                    <a:srgbClr val="000000">
                      <a:alpha val="43137"/>
                    </a:srgbClr>
                  </a:outerShdw>
                </a:effectLst>
              </a:rPr>
              <a:t>for success</a:t>
            </a:r>
          </a:p>
          <a:p>
            <a:endParaRPr lang="en-US"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152270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Applying a Risk Based Approach</a:t>
            </a:r>
            <a:endParaRPr lang="en-US" dirty="0"/>
          </a:p>
        </p:txBody>
      </p:sp>
      <p:sp>
        <p:nvSpPr>
          <p:cNvPr id="5" name="Content Placeholder 4"/>
          <p:cNvSpPr>
            <a:spLocks noGrp="1"/>
          </p:cNvSpPr>
          <p:nvPr>
            <p:ph idx="1"/>
          </p:nvPr>
        </p:nvSpPr>
        <p:spPr>
          <a:xfrm>
            <a:off x="381000" y="1341437"/>
            <a:ext cx="8458200" cy="5059363"/>
          </a:xfrm>
        </p:spPr>
        <p:txBody>
          <a:bodyPr>
            <a:normAutofit fontScale="92500" lnSpcReduction="20000"/>
          </a:bodyPr>
          <a:lstStyle/>
          <a:p>
            <a:r>
              <a:rPr lang="en-US" sz="2800" dirty="0" smtClean="0"/>
              <a:t>Identify which processes are more high risk.  Examples:</a:t>
            </a:r>
          </a:p>
          <a:p>
            <a:pPr lvl="1"/>
            <a:r>
              <a:rPr lang="en-US" sz="2400" dirty="0" smtClean="0"/>
              <a:t>100% QC checks might be required for IP Greenlight documents, a lesser percentage for other processes or milestones</a:t>
            </a:r>
          </a:p>
          <a:p>
            <a:pPr lvl="1"/>
            <a:r>
              <a:rPr lang="en-US" sz="2400" dirty="0" smtClean="0"/>
              <a:t>Countries with more complex regulatory processes</a:t>
            </a:r>
          </a:p>
          <a:p>
            <a:pPr lvl="1"/>
            <a:r>
              <a:rPr lang="en-US" sz="2400" dirty="0" smtClean="0"/>
              <a:t>Sites with a high number of screening failures or protocol deviations</a:t>
            </a:r>
          </a:p>
          <a:p>
            <a:pPr lvl="1"/>
            <a:r>
              <a:rPr lang="en-US" sz="2400" dirty="0" smtClean="0"/>
              <a:t>Document types commonly examined by inspectors</a:t>
            </a:r>
          </a:p>
          <a:p>
            <a:pPr lvl="1"/>
            <a:r>
              <a:rPr lang="en-US" sz="2400" dirty="0" smtClean="0"/>
              <a:t>Content that affects patient safety</a:t>
            </a:r>
          </a:p>
          <a:p>
            <a:r>
              <a:rPr lang="en-US" sz="2800" dirty="0" smtClean="0"/>
              <a:t>Take into account reliability of document source </a:t>
            </a:r>
          </a:p>
          <a:p>
            <a:pPr lvl="1"/>
            <a:r>
              <a:rPr lang="en-US" sz="2400" dirty="0" smtClean="0"/>
              <a:t>E.g. validated pharmacovigilance system vs. desktop scanning</a:t>
            </a:r>
          </a:p>
          <a:p>
            <a:r>
              <a:rPr lang="en-US" sz="2800" dirty="0" smtClean="0"/>
              <a:t>Establish and monitor confidence levels</a:t>
            </a:r>
            <a:endParaRPr lang="en-US" sz="2800" dirty="0"/>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1960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Metrics Program Implementation</a:t>
            </a:r>
            <a:endParaRPr lang="en-US" dirty="0"/>
          </a:p>
        </p:txBody>
      </p:sp>
    </p:spTree>
    <p:extLst>
      <p:ext uri="{BB962C8B-B14F-4D97-AF65-F5344CB8AC3E}">
        <p14:creationId xmlns:p14="http://schemas.microsoft.com/office/powerpoint/2010/main" val="277615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lstStyle/>
          <a:p>
            <a:pPr lvl="0"/>
            <a:r>
              <a:rPr lang="en-US" dirty="0" smtClean="0"/>
              <a:t>Metrics Program Implementation - Principal Considerations</a:t>
            </a:r>
            <a:endParaRPr lang="en-US" dirty="0"/>
          </a:p>
        </p:txBody>
      </p:sp>
      <p:sp>
        <p:nvSpPr>
          <p:cNvPr id="5" name="Content Placeholder 4"/>
          <p:cNvSpPr>
            <a:spLocks noGrp="1"/>
          </p:cNvSpPr>
          <p:nvPr>
            <p:ph idx="1"/>
          </p:nvPr>
        </p:nvSpPr>
        <p:spPr/>
        <p:txBody>
          <a:bodyPr>
            <a:normAutofit/>
          </a:bodyPr>
          <a:lstStyle/>
          <a:p>
            <a:pPr marL="571500" indent="-514350">
              <a:buFont typeface="+mj-lt"/>
              <a:buAutoNum type="arabicPeriod"/>
            </a:pPr>
            <a:r>
              <a:rPr lang="en-US" sz="3200" dirty="0" smtClean="0"/>
              <a:t>Logistics (data population)</a:t>
            </a:r>
          </a:p>
          <a:p>
            <a:pPr marL="571500" indent="-514350">
              <a:buFont typeface="+mj-lt"/>
              <a:buAutoNum type="arabicPeriod"/>
            </a:pPr>
            <a:r>
              <a:rPr lang="en-US" sz="3200" dirty="0" smtClean="0"/>
              <a:t>Accountability</a:t>
            </a:r>
          </a:p>
          <a:p>
            <a:pPr marL="571500" indent="-514350">
              <a:buFont typeface="+mj-lt"/>
              <a:buAutoNum type="arabicPeriod"/>
            </a:pPr>
            <a:r>
              <a:rPr lang="en-US" sz="3200" dirty="0" smtClean="0"/>
              <a:t>Frequency</a:t>
            </a:r>
          </a:p>
          <a:p>
            <a:pPr marL="571500" indent="-514350">
              <a:buFont typeface="+mj-lt"/>
              <a:buAutoNum type="arabicPeriod"/>
            </a:pPr>
            <a:r>
              <a:rPr lang="en-US" sz="3200" dirty="0" smtClean="0"/>
              <a:t>Presentation</a:t>
            </a:r>
          </a:p>
          <a:p>
            <a:pPr marL="571500" indent="-514350">
              <a:buFont typeface="+mj-lt"/>
              <a:buAutoNum type="arabicPeriod"/>
            </a:pPr>
            <a:r>
              <a:rPr lang="en-US" sz="3200" dirty="0" smtClean="0"/>
              <a:t>Triggered activity &amp; escalation</a:t>
            </a:r>
            <a:endParaRPr lang="en-US" sz="3600" dirty="0" smtClean="0"/>
          </a:p>
          <a:p>
            <a:pPr marL="457200" lvl="1" indent="0">
              <a:buNone/>
            </a:pPr>
            <a:endParaRPr lang="en-US" sz="2400" dirty="0" smtClean="0"/>
          </a:p>
          <a:p>
            <a:pPr marL="0" indent="0">
              <a:buNone/>
            </a:pPr>
            <a:endParaRPr lang="en-US" sz="2800" dirty="0"/>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7843569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001000" cy="563562"/>
          </a:xfrm>
        </p:spPr>
        <p:txBody>
          <a:bodyPr/>
          <a:lstStyle/>
          <a:p>
            <a:pPr lvl="0"/>
            <a:r>
              <a:rPr lang="en-US" dirty="0"/>
              <a:t>Metrics Program Implementation - </a:t>
            </a:r>
            <a:r>
              <a:rPr lang="en-US" dirty="0" smtClean="0"/>
              <a:t>Logistics</a:t>
            </a:r>
            <a:endParaRPr lang="en-US" dirty="0"/>
          </a:p>
        </p:txBody>
      </p:sp>
      <p:sp>
        <p:nvSpPr>
          <p:cNvPr id="5" name="Content Placeholder 4"/>
          <p:cNvSpPr>
            <a:spLocks noGrp="1"/>
          </p:cNvSpPr>
          <p:nvPr>
            <p:ph idx="1"/>
          </p:nvPr>
        </p:nvSpPr>
        <p:spPr/>
        <p:txBody>
          <a:bodyPr>
            <a:normAutofit/>
          </a:bodyPr>
          <a:lstStyle/>
          <a:p>
            <a:pPr marL="571500" indent="-514350">
              <a:buFont typeface="+mj-lt"/>
              <a:buAutoNum type="arabicPeriod"/>
            </a:pPr>
            <a:r>
              <a:rPr lang="en-US" sz="2800" dirty="0" smtClean="0"/>
              <a:t>Logistics</a:t>
            </a:r>
          </a:p>
          <a:p>
            <a:pPr marL="457200" lvl="1" indent="0">
              <a:buNone/>
            </a:pPr>
            <a:endParaRPr lang="en-US" sz="2400" dirty="0" smtClean="0"/>
          </a:p>
          <a:p>
            <a:pPr lvl="1"/>
            <a:r>
              <a:rPr lang="en-US" sz="2400" dirty="0" smtClean="0"/>
              <a:t>For </a:t>
            </a:r>
            <a:r>
              <a:rPr lang="en-US" sz="2400" dirty="0"/>
              <a:t>each metric; define how it will be populated and how it will be shared</a:t>
            </a:r>
          </a:p>
          <a:p>
            <a:pPr lvl="1"/>
            <a:r>
              <a:rPr lang="en-US" sz="2400" dirty="0"/>
              <a:t>Consider the benefit of ‘self service reports’ vs circulation via email at scheduled frequencies</a:t>
            </a:r>
          </a:p>
          <a:p>
            <a:pPr lvl="1"/>
            <a:r>
              <a:rPr lang="en-US" sz="2400" dirty="0"/>
              <a:t>For </a:t>
            </a:r>
            <a:r>
              <a:rPr lang="en-US" sz="2400" dirty="0" smtClean="0"/>
              <a:t>eTMFs, evaluate the use of pre-existing </a:t>
            </a:r>
            <a:r>
              <a:rPr lang="en-US" sz="2400" dirty="0"/>
              <a:t>BI tools to supplement the eTMF toolset </a:t>
            </a:r>
          </a:p>
          <a:p>
            <a:pPr lvl="1"/>
            <a:r>
              <a:rPr lang="en-US" sz="2400" dirty="0"/>
              <a:t>Remember to consider security and appropriateness of report vs audience</a:t>
            </a:r>
          </a:p>
          <a:p>
            <a:endParaRPr lang="en-US" sz="2800" dirty="0"/>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23261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Metrics Program </a:t>
            </a:r>
            <a:r>
              <a:rPr lang="en-US" dirty="0" smtClean="0"/>
              <a:t>Implementation - Accountability</a:t>
            </a:r>
            <a:endParaRPr lang="en-US" dirty="0"/>
          </a:p>
        </p:txBody>
      </p:sp>
      <p:sp>
        <p:nvSpPr>
          <p:cNvPr id="5" name="Content Placeholder 4"/>
          <p:cNvSpPr>
            <a:spLocks noGrp="1"/>
          </p:cNvSpPr>
          <p:nvPr>
            <p:ph idx="1"/>
          </p:nvPr>
        </p:nvSpPr>
        <p:spPr/>
        <p:txBody>
          <a:bodyPr>
            <a:normAutofit/>
          </a:bodyPr>
          <a:lstStyle/>
          <a:p>
            <a:pPr marL="571500" indent="-514350">
              <a:buFont typeface="+mj-lt"/>
              <a:buAutoNum type="arabicPeriod" startAt="2"/>
            </a:pPr>
            <a:r>
              <a:rPr lang="en-US" sz="2800" dirty="0" smtClean="0"/>
              <a:t>Accountability</a:t>
            </a:r>
          </a:p>
          <a:p>
            <a:pPr marL="457200" lvl="1" indent="0">
              <a:buNone/>
            </a:pPr>
            <a:endParaRPr lang="en-US" sz="2400" dirty="0" smtClean="0"/>
          </a:p>
          <a:p>
            <a:pPr lvl="1"/>
            <a:r>
              <a:rPr lang="en-US" sz="2400" dirty="0" smtClean="0"/>
              <a:t>Remember </a:t>
            </a:r>
            <a:r>
              <a:rPr lang="en-US" sz="2400" dirty="0"/>
              <a:t>the TMF includes documents from a multitude of functions; so </a:t>
            </a:r>
            <a:r>
              <a:rPr lang="en-US" sz="2400" dirty="0" smtClean="0"/>
              <a:t>a central</a:t>
            </a:r>
            <a:r>
              <a:rPr lang="en-US" sz="2400" dirty="0"/>
              <a:t>, cross functional ‘Business Owner’ is advisable</a:t>
            </a:r>
          </a:p>
          <a:p>
            <a:pPr lvl="1"/>
            <a:r>
              <a:rPr lang="en-US" sz="2400" dirty="0"/>
              <a:t>Consider generating a RACI (Responsible, Accountable, Consulted, Informed) to clarify who will be generating the metrics </a:t>
            </a:r>
            <a:r>
              <a:rPr lang="en-US" sz="2400" dirty="0" smtClean="0"/>
              <a:t>vs. </a:t>
            </a:r>
            <a:r>
              <a:rPr lang="en-US" sz="2400" dirty="0"/>
              <a:t>who is accountable for their contents  </a:t>
            </a:r>
          </a:p>
          <a:p>
            <a:endParaRPr lang="en-US" sz="2800" dirty="0"/>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70806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eTMF RACI</a:t>
            </a:r>
            <a:endParaRPr lang="en-US" dirty="0"/>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3600"/>
            <a:ext cx="8399515"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725029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Metrics Program </a:t>
            </a:r>
            <a:r>
              <a:rPr lang="en-US" dirty="0" smtClean="0"/>
              <a:t>Implementation - Frequency</a:t>
            </a:r>
            <a:endParaRPr lang="en-US" dirty="0"/>
          </a:p>
        </p:txBody>
      </p:sp>
      <p:sp>
        <p:nvSpPr>
          <p:cNvPr id="5" name="Content Placeholder 4"/>
          <p:cNvSpPr>
            <a:spLocks noGrp="1"/>
          </p:cNvSpPr>
          <p:nvPr>
            <p:ph idx="1"/>
          </p:nvPr>
        </p:nvSpPr>
        <p:spPr/>
        <p:txBody>
          <a:bodyPr>
            <a:normAutofit/>
          </a:bodyPr>
          <a:lstStyle/>
          <a:p>
            <a:pPr marL="571500" indent="-514350">
              <a:buFont typeface="+mj-lt"/>
              <a:buAutoNum type="arabicPeriod" startAt="3"/>
            </a:pPr>
            <a:r>
              <a:rPr lang="en-US" sz="2800" dirty="0" smtClean="0"/>
              <a:t>Frequency</a:t>
            </a:r>
          </a:p>
          <a:p>
            <a:pPr lvl="1"/>
            <a:endParaRPr lang="en-US" sz="2400" dirty="0" smtClean="0"/>
          </a:p>
          <a:p>
            <a:pPr lvl="1"/>
            <a:r>
              <a:rPr lang="en-US" sz="2400" dirty="0" smtClean="0"/>
              <a:t>Link </a:t>
            </a:r>
            <a:r>
              <a:rPr lang="en-US" sz="2400" dirty="0"/>
              <a:t>frequency to the Business Benefit or Benefit Statement. </a:t>
            </a:r>
            <a:r>
              <a:rPr lang="en-US" sz="2400" dirty="0" smtClean="0"/>
              <a:t>What period of data and associated frequency is required?</a:t>
            </a:r>
          </a:p>
          <a:p>
            <a:pPr lvl="1"/>
            <a:r>
              <a:rPr lang="en-US" sz="2400" dirty="0" smtClean="0"/>
              <a:t>Do all users need the report at the same frequency and same view of data?</a:t>
            </a:r>
          </a:p>
          <a:p>
            <a:pPr lvl="2"/>
            <a:r>
              <a:rPr lang="en-US" sz="2200" dirty="0" smtClean="0"/>
              <a:t>Study Managers might need a monthly report</a:t>
            </a:r>
          </a:p>
          <a:p>
            <a:pPr lvl="2"/>
            <a:r>
              <a:rPr lang="en-US" sz="2200" dirty="0" smtClean="0"/>
              <a:t>CRO Account Manager may only need quarterly summary.</a:t>
            </a:r>
            <a:endParaRPr lang="en-US" sz="2200" dirty="0"/>
          </a:p>
          <a:p>
            <a:pPr marL="457200" lvl="1" indent="0">
              <a:buNone/>
            </a:pPr>
            <a:endParaRPr lang="en-US" sz="2400" dirty="0" smtClean="0"/>
          </a:p>
          <a:p>
            <a:pPr lvl="1"/>
            <a:endParaRPr lang="en-US" sz="2800" dirty="0"/>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214559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Business P</a:t>
            </a:r>
            <a:r>
              <a:rPr lang="en-US" dirty="0" smtClean="0"/>
              <a:t>rocesses – Report Presentation </a:t>
            </a:r>
            <a:endParaRPr lang="en-US" dirty="0"/>
          </a:p>
        </p:txBody>
      </p:sp>
      <p:sp>
        <p:nvSpPr>
          <p:cNvPr id="4" name="Content Placeholder 4"/>
          <p:cNvSpPr>
            <a:spLocks noGrp="1"/>
          </p:cNvSpPr>
          <p:nvPr>
            <p:ph idx="1"/>
          </p:nvPr>
        </p:nvSpPr>
        <p:spPr>
          <a:xfrm>
            <a:off x="457200" y="1341438"/>
            <a:ext cx="8229600" cy="5211762"/>
          </a:xfrm>
        </p:spPr>
        <p:txBody>
          <a:bodyPr>
            <a:normAutofit fontScale="55000" lnSpcReduction="20000"/>
          </a:bodyPr>
          <a:lstStyle/>
          <a:p>
            <a:pPr marL="571500" indent="-514350">
              <a:buFont typeface="+mj-lt"/>
              <a:buAutoNum type="arabicPeriod" startAt="4"/>
            </a:pPr>
            <a:r>
              <a:rPr lang="en-US" sz="5100" dirty="0" smtClean="0"/>
              <a:t>Presentation</a:t>
            </a:r>
          </a:p>
          <a:p>
            <a:pPr marL="57150" indent="0">
              <a:buNone/>
            </a:pPr>
            <a:endParaRPr lang="en-US" sz="3600" dirty="0" smtClean="0"/>
          </a:p>
          <a:p>
            <a:pPr lvl="1"/>
            <a:r>
              <a:rPr lang="en-US" sz="4400" dirty="0" smtClean="0"/>
              <a:t>Most people find graphics easiest to interpret</a:t>
            </a:r>
          </a:p>
          <a:p>
            <a:pPr lvl="1"/>
            <a:r>
              <a:rPr lang="en-US" sz="4400" dirty="0" smtClean="0"/>
              <a:t>Consider different views for different time periods, e.g.</a:t>
            </a:r>
          </a:p>
          <a:p>
            <a:pPr lvl="2"/>
            <a:r>
              <a:rPr lang="en-US" sz="3600" dirty="0" smtClean="0"/>
              <a:t>6 month view cumulative graph of submissions</a:t>
            </a:r>
          </a:p>
          <a:p>
            <a:pPr lvl="2"/>
            <a:r>
              <a:rPr lang="en-US" sz="3600" dirty="0" smtClean="0"/>
              <a:t>Summary table of monthly detail</a:t>
            </a:r>
          </a:p>
          <a:p>
            <a:pPr lvl="1"/>
            <a:r>
              <a:rPr lang="en-US" sz="4400" dirty="0"/>
              <a:t>Systems that allow drill through or data expansion offer most flexibility</a:t>
            </a:r>
          </a:p>
          <a:p>
            <a:pPr lvl="1"/>
            <a:r>
              <a:rPr lang="en-US" sz="4400" dirty="0" smtClean="0"/>
              <a:t>Use </a:t>
            </a:r>
            <a:r>
              <a:rPr lang="en-US" sz="4400" dirty="0"/>
              <a:t>colour &amp; formatting (e.g. traffic lights) to enhance tabular reports</a:t>
            </a:r>
          </a:p>
          <a:p>
            <a:pPr lvl="1"/>
            <a:r>
              <a:rPr lang="en-US" sz="4400" dirty="0" smtClean="0"/>
              <a:t>If using a portal consider:</a:t>
            </a:r>
          </a:p>
          <a:p>
            <a:pPr lvl="2"/>
            <a:r>
              <a:rPr lang="en-US" sz="3600" dirty="0"/>
              <a:t>frequency of data archival </a:t>
            </a:r>
          </a:p>
          <a:p>
            <a:pPr lvl="2"/>
            <a:r>
              <a:rPr lang="en-US" sz="3600" dirty="0"/>
              <a:t>benefit of keeping comparator data available e.g. 2013 data vs 2014</a:t>
            </a:r>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871051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Goals of a Metrics Program</a:t>
            </a:r>
            <a:endParaRPr lang="en-US" dirty="0"/>
          </a:p>
        </p:txBody>
      </p:sp>
    </p:spTree>
    <p:extLst>
      <p:ext uri="{BB962C8B-B14F-4D97-AF65-F5344CB8AC3E}">
        <p14:creationId xmlns:p14="http://schemas.microsoft.com/office/powerpoint/2010/main" val="2268454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Business </a:t>
            </a:r>
            <a:r>
              <a:rPr lang="en-US" dirty="0" smtClean="0"/>
              <a:t>Processes</a:t>
            </a:r>
            <a:endParaRPr lang="en-US" dirty="0"/>
          </a:p>
        </p:txBody>
      </p:sp>
      <p:sp>
        <p:nvSpPr>
          <p:cNvPr id="4" name="Content Placeholder 4"/>
          <p:cNvSpPr>
            <a:spLocks noGrp="1"/>
          </p:cNvSpPr>
          <p:nvPr>
            <p:ph idx="1"/>
          </p:nvPr>
        </p:nvSpPr>
        <p:spPr>
          <a:xfrm>
            <a:off x="457200" y="1341438"/>
            <a:ext cx="8229600" cy="4525962"/>
          </a:xfrm>
        </p:spPr>
        <p:txBody>
          <a:bodyPr>
            <a:normAutofit/>
          </a:bodyPr>
          <a:lstStyle/>
          <a:p>
            <a:pPr marL="571500" indent="-514350">
              <a:buFont typeface="+mj-lt"/>
              <a:buAutoNum type="arabicPeriod" startAt="5"/>
            </a:pPr>
            <a:r>
              <a:rPr lang="en-US" sz="2800" dirty="0" smtClean="0"/>
              <a:t>Triggered activity &amp; escalation</a:t>
            </a:r>
          </a:p>
          <a:p>
            <a:pPr lvl="1"/>
            <a:r>
              <a:rPr lang="en-US" sz="2800" dirty="0" smtClean="0"/>
              <a:t>You’ve distributed the metrics report – what next?</a:t>
            </a:r>
          </a:p>
          <a:p>
            <a:pPr lvl="1"/>
            <a:r>
              <a:rPr lang="en-US" sz="2800" dirty="0" smtClean="0"/>
              <a:t>How can you promote and measure compliance to reacting to the data?</a:t>
            </a:r>
          </a:p>
          <a:p>
            <a:pPr lvl="2"/>
            <a:r>
              <a:rPr lang="en-US" sz="1800" dirty="0" smtClean="0"/>
              <a:t>Define Workflow </a:t>
            </a:r>
          </a:p>
          <a:p>
            <a:pPr lvl="2"/>
            <a:r>
              <a:rPr lang="en-US" sz="1800" dirty="0" smtClean="0"/>
              <a:t>Define responsibilities in RACI</a:t>
            </a:r>
          </a:p>
          <a:p>
            <a:pPr lvl="2"/>
            <a:r>
              <a:rPr lang="en-US" sz="1800" dirty="0" smtClean="0"/>
              <a:t>Personal objective tie-in</a:t>
            </a:r>
          </a:p>
          <a:p>
            <a:pPr lvl="2"/>
            <a:r>
              <a:rPr lang="en-US" sz="1800" dirty="0" smtClean="0"/>
              <a:t>Management accountability</a:t>
            </a:r>
          </a:p>
          <a:p>
            <a:pPr lvl="2"/>
            <a:r>
              <a:rPr lang="en-US" sz="1800" dirty="0" smtClean="0"/>
              <a:t>‘Metrics on metrics’</a:t>
            </a:r>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9914307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Business P</a:t>
            </a:r>
            <a:r>
              <a:rPr lang="en-US" dirty="0" smtClean="0"/>
              <a:t>rocesses – Role of Partners</a:t>
            </a:r>
            <a:endParaRPr lang="en-US" dirty="0"/>
          </a:p>
        </p:txBody>
      </p:sp>
      <p:sp>
        <p:nvSpPr>
          <p:cNvPr id="4" name="Content Placeholder 4"/>
          <p:cNvSpPr>
            <a:spLocks noGrp="1"/>
          </p:cNvSpPr>
          <p:nvPr>
            <p:ph idx="1"/>
          </p:nvPr>
        </p:nvSpPr>
        <p:spPr>
          <a:xfrm>
            <a:off x="457200" y="1341438"/>
            <a:ext cx="8229600" cy="4525962"/>
          </a:xfrm>
        </p:spPr>
        <p:txBody>
          <a:bodyPr>
            <a:normAutofit/>
          </a:bodyPr>
          <a:lstStyle/>
          <a:p>
            <a:pPr marL="514350" indent="-457200"/>
            <a:r>
              <a:rPr lang="en-US" sz="2800" dirty="0" smtClean="0"/>
              <a:t>Depending on Metrics introduced partners can be </a:t>
            </a:r>
            <a:r>
              <a:rPr lang="en-US" sz="2800" u="sng" dirty="0" smtClean="0"/>
              <a:t>metrics providers</a:t>
            </a:r>
            <a:r>
              <a:rPr lang="en-US" sz="2800" dirty="0" smtClean="0"/>
              <a:t> or </a:t>
            </a:r>
            <a:r>
              <a:rPr lang="en-US" sz="2800" u="sng" dirty="0" smtClean="0"/>
              <a:t>report receivers </a:t>
            </a:r>
            <a:r>
              <a:rPr lang="en-US" sz="2800" dirty="0" smtClean="0"/>
              <a:t>or both</a:t>
            </a:r>
          </a:p>
          <a:p>
            <a:pPr marL="514350" indent="-457200"/>
            <a:r>
              <a:rPr lang="en-US" sz="2800" dirty="0" smtClean="0"/>
              <a:t>Metrics can be linked to contracts and SLA and it’s advisable to create template reports and specific CRO generation/review responsibilities within contracts</a:t>
            </a:r>
          </a:p>
          <a:p>
            <a:pPr marL="514350" indent="-457200"/>
            <a:r>
              <a:rPr lang="en-US" sz="2800" dirty="0" smtClean="0"/>
              <a:t>Comparison between different CROs and CRO vs Sponsor users can aid future decision making and promote healthy competition</a:t>
            </a:r>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2335728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620000" cy="563562"/>
          </a:xfrm>
        </p:spPr>
        <p:txBody>
          <a:bodyPr/>
          <a:lstStyle/>
          <a:p>
            <a:pPr lvl="0"/>
            <a:r>
              <a:rPr lang="en-US" dirty="0"/>
              <a:t>Metrics Program Implementation– </a:t>
            </a:r>
            <a:r>
              <a:rPr lang="en-US" dirty="0" smtClean="0"/>
              <a:t>Ongoing Program Review</a:t>
            </a:r>
            <a:endParaRPr lang="en-US" dirty="0"/>
          </a:p>
        </p:txBody>
      </p:sp>
      <p:sp>
        <p:nvSpPr>
          <p:cNvPr id="4" name="Content Placeholder 4"/>
          <p:cNvSpPr>
            <a:spLocks noGrp="1"/>
          </p:cNvSpPr>
          <p:nvPr>
            <p:ph idx="1"/>
          </p:nvPr>
        </p:nvSpPr>
        <p:spPr>
          <a:xfrm>
            <a:off x="457200" y="1341438"/>
            <a:ext cx="8229600" cy="4525962"/>
          </a:xfrm>
        </p:spPr>
        <p:txBody>
          <a:bodyPr>
            <a:normAutofit/>
          </a:bodyPr>
          <a:lstStyle/>
          <a:p>
            <a:pPr marL="514350" indent="-457200"/>
            <a:r>
              <a:rPr lang="en-US" sz="2800" dirty="0" smtClean="0"/>
              <a:t>Define timelines for review at point of introduction</a:t>
            </a:r>
          </a:p>
          <a:p>
            <a:pPr marL="514350" indent="-457200"/>
            <a:r>
              <a:rPr lang="en-US" sz="2800" dirty="0" smtClean="0"/>
              <a:t>Ensure the Business Drivers and/or Benefit Statements are valid and being met</a:t>
            </a:r>
          </a:p>
          <a:p>
            <a:pPr marL="514350" indent="-457200"/>
            <a:r>
              <a:rPr lang="en-US" sz="2800" dirty="0" smtClean="0"/>
              <a:t>Some metrics may become redundant as your eTMF model matures; circulating superfluous information is pointless</a:t>
            </a:r>
          </a:p>
          <a:p>
            <a:pPr marL="514350" indent="-457200"/>
            <a:r>
              <a:rPr lang="en-US" sz="2800" dirty="0" smtClean="0"/>
              <a:t>‘Quality’ is key – do not lose sight of this </a:t>
            </a:r>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05701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Final Thoughts and Summary</a:t>
            </a:r>
            <a:endParaRPr lang="en-US" dirty="0"/>
          </a:p>
        </p:txBody>
      </p:sp>
    </p:spTree>
    <p:extLst>
      <p:ext uri="{BB962C8B-B14F-4D97-AF65-F5344CB8AC3E}">
        <p14:creationId xmlns:p14="http://schemas.microsoft.com/office/powerpoint/2010/main" val="3914300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2800" dirty="0" smtClean="0"/>
              <a:t>This presentation</a:t>
            </a:r>
          </a:p>
          <a:p>
            <a:r>
              <a:rPr lang="en-US" sz="2800" dirty="0" smtClean="0"/>
              <a:t>Metrics Definition spreadsheet covering metrics definitions, analyses, roles and glossary</a:t>
            </a:r>
          </a:p>
          <a:p>
            <a:endParaRPr lang="en-US" sz="2800" dirty="0"/>
          </a:p>
        </p:txBody>
      </p:sp>
      <p:sp>
        <p:nvSpPr>
          <p:cNvPr id="7" name="Title 6"/>
          <p:cNvSpPr>
            <a:spLocks noGrp="1"/>
          </p:cNvSpPr>
          <p:nvPr>
            <p:ph type="title"/>
          </p:nvPr>
        </p:nvSpPr>
        <p:spPr/>
        <p:txBody>
          <a:bodyPr/>
          <a:lstStyle/>
          <a:p>
            <a:r>
              <a:rPr lang="en-US" dirty="0" smtClean="0"/>
              <a:t>Available Materials	</a:t>
            </a:r>
            <a:endParaRPr lang="en-US" dirty="0"/>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464323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341437"/>
            <a:ext cx="8229600" cy="4525963"/>
          </a:xfrm>
        </p:spPr>
        <p:txBody>
          <a:bodyPr/>
          <a:lstStyle/>
          <a:p>
            <a:pPr marL="0" indent="0">
              <a:buNone/>
            </a:pPr>
            <a:r>
              <a:rPr lang="en-US" sz="2800" dirty="0" smtClean="0"/>
              <a:t>        “</a:t>
            </a:r>
            <a:r>
              <a:rPr lang="en-US" sz="2800" dirty="0"/>
              <a:t>If a measurement matters at all, it </a:t>
            </a:r>
            <a:r>
              <a:rPr lang="en-US" sz="2800" dirty="0" smtClean="0"/>
              <a:t>is  </a:t>
            </a:r>
            <a:br>
              <a:rPr lang="en-US" sz="2800" dirty="0" smtClean="0"/>
            </a:br>
            <a:r>
              <a:rPr lang="en-US" sz="2800" dirty="0"/>
              <a:t>         </a:t>
            </a:r>
            <a:r>
              <a:rPr lang="en-US" sz="2800" dirty="0" smtClean="0"/>
              <a:t>because </a:t>
            </a:r>
            <a:r>
              <a:rPr lang="en-US" sz="2800" dirty="0"/>
              <a:t>it must have some conceivable effect on decisions and behaviour. If we can't identify a decision that could be affected by a proposed measurement and how it could change those decisions, then the measurement simply has no value” </a:t>
            </a:r>
            <a:endParaRPr lang="en-US" sz="2800" dirty="0" smtClean="0"/>
          </a:p>
          <a:p>
            <a:pPr marL="0" indent="0">
              <a:buNone/>
            </a:pPr>
            <a:r>
              <a:rPr lang="en-US" dirty="0"/>
              <a:t/>
            </a:r>
            <a:br>
              <a:rPr lang="en-US" dirty="0"/>
            </a:br>
            <a:r>
              <a:rPr lang="en-US" sz="2400" dirty="0"/>
              <a:t>― </a:t>
            </a:r>
            <a:r>
              <a:rPr lang="en-US" sz="2400" dirty="0">
                <a:hlinkClick r:id="rId2"/>
              </a:rPr>
              <a:t>Douglas W. Hubbard</a:t>
            </a:r>
            <a:r>
              <a:rPr lang="en-US" sz="2400" dirty="0"/>
              <a:t>, </a:t>
            </a:r>
            <a:r>
              <a:rPr lang="en-US" sz="2400" i="1" dirty="0">
                <a:hlinkClick r:id="rId3"/>
              </a:rPr>
              <a:t>How to Measure Anything: Finding the Value of "Intangibles" in Business</a:t>
            </a:r>
            <a:r>
              <a:rPr lang="en-US" sz="2400" i="1" dirty="0"/>
              <a:t> </a:t>
            </a:r>
            <a:endParaRPr lang="en-US" sz="2400" dirty="0"/>
          </a:p>
          <a:p>
            <a:endParaRPr lang="en-US" dirty="0"/>
          </a:p>
        </p:txBody>
      </p:sp>
      <p:sp>
        <p:nvSpPr>
          <p:cNvPr id="13" name="Title 12"/>
          <p:cNvSpPr>
            <a:spLocks noGrp="1"/>
          </p:cNvSpPr>
          <p:nvPr>
            <p:ph type="title"/>
          </p:nvPr>
        </p:nvSpPr>
        <p:spPr>
          <a:xfrm>
            <a:off x="457200" y="274638"/>
            <a:ext cx="6324600" cy="563562"/>
          </a:xfrm>
        </p:spPr>
        <p:txBody>
          <a:bodyPr/>
          <a:lstStyle/>
          <a:p>
            <a:r>
              <a:rPr lang="en-US" dirty="0" smtClean="0"/>
              <a:t>Using Metrics to Drive Decision-Making and Behavior</a:t>
            </a:r>
            <a:endParaRPr lang="en-US" dirty="0"/>
          </a:p>
        </p:txBody>
      </p:sp>
      <p:pic>
        <p:nvPicPr>
          <p:cNvPr id="72710" name="Picture 6" descr="Douglas W. Hubbard">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21513"/>
            <a:ext cx="750453"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637136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276600"/>
            <a:ext cx="3810000" cy="3368369"/>
          </a:xfrm>
          <a:prstGeom prst="rect">
            <a:avLst/>
          </a:prstGeom>
        </p:spPr>
      </p:pic>
      <p:sp>
        <p:nvSpPr>
          <p:cNvPr id="4" name="Title 3"/>
          <p:cNvSpPr>
            <a:spLocks noGrp="1"/>
          </p:cNvSpPr>
          <p:nvPr>
            <p:ph type="title"/>
          </p:nvPr>
        </p:nvSpPr>
        <p:spPr/>
        <p:txBody>
          <a:bodyPr>
            <a:normAutofit/>
          </a:bodyPr>
          <a:lstStyle/>
          <a:p>
            <a:r>
              <a:rPr lang="en-US" dirty="0" smtClean="0"/>
              <a:t>Opposing Forces in TMF Quality</a:t>
            </a:r>
            <a:endParaRPr lang="en-US" dirty="0"/>
          </a:p>
        </p:txBody>
      </p:sp>
      <p:sp>
        <p:nvSpPr>
          <p:cNvPr id="5" name="Content Placeholder 4"/>
          <p:cNvSpPr>
            <a:spLocks noGrp="1"/>
          </p:cNvSpPr>
          <p:nvPr>
            <p:ph idx="1"/>
          </p:nvPr>
        </p:nvSpPr>
        <p:spPr/>
        <p:txBody>
          <a:bodyPr/>
          <a:lstStyle/>
          <a:p>
            <a:r>
              <a:rPr lang="en-US" sz="2800" dirty="0" smtClean="0"/>
              <a:t>Law of Unintended Consequences: actions always have effects that are unanticipated or unintended</a:t>
            </a:r>
          </a:p>
          <a:p>
            <a:r>
              <a:rPr lang="en-US" sz="2800" dirty="0" smtClean="0"/>
              <a:t>Need to ensure that any effort to improve one of the key metrics doesn’t result in degradation in other areas</a:t>
            </a:r>
            <a:endParaRPr lang="en-US" sz="2800" dirty="0"/>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17280440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457200" y="1447800"/>
            <a:ext cx="8229600" cy="4724399"/>
          </a:xfrm>
        </p:spPr>
        <p:txBody>
          <a:bodyPr>
            <a:normAutofit fontScale="92500"/>
          </a:bodyPr>
          <a:lstStyle/>
          <a:p>
            <a:r>
              <a:rPr lang="en-US" sz="2800" dirty="0" smtClean="0"/>
              <a:t>Metrics are needed to provide the insight to manage risk and to implement true process improvements</a:t>
            </a:r>
          </a:p>
          <a:p>
            <a:r>
              <a:rPr lang="en-US" sz="2800" dirty="0" smtClean="0"/>
              <a:t>Up-front investment in a well-designed metrics program can improve efficiency and increase compliance</a:t>
            </a:r>
          </a:p>
          <a:p>
            <a:r>
              <a:rPr lang="en-US" sz="2800" dirty="0" smtClean="0"/>
              <a:t>Implement a program that </a:t>
            </a:r>
          </a:p>
          <a:p>
            <a:pPr lvl="1"/>
            <a:r>
              <a:rPr lang="en-US" sz="2400" dirty="0" smtClean="0"/>
              <a:t>Drives the behavior that you want </a:t>
            </a:r>
          </a:p>
          <a:p>
            <a:pPr lvl="1"/>
            <a:r>
              <a:rPr lang="en-US" sz="2400" dirty="0" smtClean="0"/>
              <a:t>Provides the information needed to make good decisions</a:t>
            </a:r>
          </a:p>
          <a:p>
            <a:r>
              <a:rPr lang="en-US" sz="2600" dirty="0" smtClean="0"/>
              <a:t>Involve the business across your organization – don’t start with technology but understand what technology can do for you</a:t>
            </a:r>
            <a:endParaRPr lang="en-US" sz="2600" dirty="0"/>
          </a:p>
        </p:txBody>
      </p:sp>
      <p:sp>
        <p:nvSpPr>
          <p:cNvPr id="4" name="Footer Placeholder 3"/>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7277714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89038"/>
            <a:ext cx="8458200" cy="4754562"/>
          </a:xfrm>
        </p:spPr>
        <p:txBody>
          <a:bodyPr/>
          <a:lstStyle/>
          <a:p>
            <a:pPr algn="ctr">
              <a:buFont typeface="Arial" charset="0"/>
              <a:buNone/>
              <a:defRPr/>
            </a:pPr>
            <a:r>
              <a:rPr lang="en-US" sz="5400" dirty="0" smtClean="0">
                <a:latin typeface="Freestyle Script" pitchFamily="66" charset="0"/>
              </a:rPr>
              <a:t>Thank you</a:t>
            </a:r>
            <a:endParaRPr lang="en-US" sz="4400" dirty="0" smtClean="0">
              <a:latin typeface="Brush Script MT" pitchFamily="66" charset="0"/>
            </a:endParaRPr>
          </a:p>
          <a:p>
            <a:pPr>
              <a:buFont typeface="Arial" charset="0"/>
              <a:buNone/>
              <a:defRPr/>
            </a:pPr>
            <a:endParaRPr lang="en-US" sz="900" dirty="0" smtClean="0">
              <a:latin typeface="Arial" charset="0"/>
              <a:cs typeface="Arial" charset="0"/>
            </a:endParaRPr>
          </a:p>
          <a:p>
            <a:pPr>
              <a:buFont typeface="Arial" charset="0"/>
              <a:buNone/>
              <a:defRPr/>
            </a:pPr>
            <a:r>
              <a:rPr lang="en-US" sz="2400" dirty="0" smtClean="0">
                <a:latin typeface="Arial" charset="0"/>
                <a:cs typeface="Arial" charset="0"/>
              </a:rPr>
              <a:t>Chair of TMF Reference Model Metrics and Reporting Subteam:</a:t>
            </a:r>
          </a:p>
          <a:p>
            <a:pPr lvl="1">
              <a:defRPr/>
            </a:pPr>
            <a:r>
              <a:rPr lang="en-US" sz="2400" dirty="0" smtClean="0">
                <a:latin typeface="Arial" charset="0"/>
                <a:cs typeface="Arial" charset="0"/>
              </a:rPr>
              <a:t>Kathie Clark, </a:t>
            </a:r>
            <a:r>
              <a:rPr lang="en-US" sz="2400" dirty="0" smtClean="0">
                <a:latin typeface="Arial" charset="0"/>
                <a:cs typeface="Arial" charset="0"/>
                <a:hlinkClick r:id="rId2"/>
              </a:rPr>
              <a:t>kclark@wingspan.com</a:t>
            </a:r>
            <a:r>
              <a:rPr lang="en-US" sz="2400" dirty="0" smtClean="0">
                <a:latin typeface="Arial" charset="0"/>
                <a:cs typeface="Arial" charset="0"/>
              </a:rPr>
              <a:t> </a:t>
            </a:r>
          </a:p>
          <a:p>
            <a:pPr>
              <a:buFont typeface="Arial" charset="0"/>
              <a:buNone/>
              <a:defRPr/>
            </a:pPr>
            <a:endParaRPr lang="en-US" sz="1600" dirty="0" smtClean="0">
              <a:latin typeface="Arial" charset="0"/>
              <a:cs typeface="Arial" charset="0"/>
            </a:endParaRPr>
          </a:p>
          <a:p>
            <a:pPr marL="0" indent="0">
              <a:buNone/>
              <a:defRPr/>
            </a:pPr>
            <a:r>
              <a:rPr lang="en-US" sz="2400" dirty="0" smtClean="0">
                <a:latin typeface="Arial" charset="0"/>
                <a:cs typeface="Arial" charset="0"/>
              </a:rPr>
              <a:t>Join the LinkedIn group </a:t>
            </a:r>
            <a:r>
              <a:rPr lang="en-US" sz="2800" dirty="0" smtClean="0">
                <a:hlinkClick r:id="rId3"/>
              </a:rPr>
              <a:t>TMF Metrics</a:t>
            </a:r>
            <a:endParaRPr lang="en-US" sz="2400" dirty="0" smtClean="0">
              <a:latin typeface="Arial" charset="0"/>
              <a:cs typeface="Arial" charset="0"/>
            </a:endParaRPr>
          </a:p>
          <a:p>
            <a:pPr marL="0" indent="0">
              <a:buFont typeface="Arial" charset="0"/>
              <a:buNone/>
              <a:defRPr/>
            </a:pPr>
            <a:endParaRPr lang="en-US" sz="2400" dirty="0" smtClean="0">
              <a:latin typeface="Arial" charset="0"/>
              <a:cs typeface="Arial" charset="0"/>
            </a:endParaRPr>
          </a:p>
          <a:p>
            <a:pPr marL="0" indent="0">
              <a:buNone/>
              <a:defRPr/>
            </a:pPr>
            <a:r>
              <a:rPr lang="en-US" sz="2400" dirty="0" smtClean="0">
                <a:latin typeface="Arial" charset="0"/>
                <a:cs typeface="Arial" charset="0"/>
              </a:rPr>
              <a:t>The full set of materials can be found on the TMF Reference Model site: </a:t>
            </a:r>
            <a:r>
              <a:rPr lang="en-US" sz="2400" dirty="0" smtClean="0">
                <a:latin typeface="Arial" charset="0"/>
                <a:cs typeface="Arial" charset="0"/>
                <a:hlinkClick r:id="rId4"/>
              </a:rPr>
              <a:t>http</a:t>
            </a:r>
            <a:r>
              <a:rPr lang="en-US" sz="2400" dirty="0">
                <a:latin typeface="Arial" charset="0"/>
                <a:cs typeface="Arial" charset="0"/>
                <a:hlinkClick r:id="rId4"/>
              </a:rPr>
              <a:t>://tmfrefmodel.com/resources-2</a:t>
            </a:r>
            <a:r>
              <a:rPr lang="en-US" sz="2400" dirty="0" smtClean="0">
                <a:latin typeface="Arial" charset="0"/>
                <a:cs typeface="Arial" charset="0"/>
                <a:hlinkClick r:id="rId4"/>
              </a:rPr>
              <a:t>/</a:t>
            </a:r>
            <a:r>
              <a:rPr lang="en-US" sz="2400" dirty="0" smtClean="0">
                <a:latin typeface="Arial" charset="0"/>
                <a:cs typeface="Arial" charset="0"/>
              </a:rPr>
              <a:t>   </a:t>
            </a:r>
          </a:p>
        </p:txBody>
      </p:sp>
      <p:sp>
        <p:nvSpPr>
          <p:cNvPr id="51203" name="Title 2"/>
          <p:cNvSpPr>
            <a:spLocks noGrp="1"/>
          </p:cNvSpPr>
          <p:nvPr>
            <p:ph type="title"/>
          </p:nvPr>
        </p:nvSpPr>
        <p:spPr/>
        <p:txBody>
          <a:bodyPr/>
          <a:lstStyle/>
          <a:p>
            <a:r>
              <a:rPr lang="en-US" altLang="en-US" sz="3200" dirty="0" smtClean="0">
                <a:latin typeface="Arial" charset="0"/>
                <a:cs typeface="Arial" charset="0"/>
              </a:rPr>
              <a:t> </a:t>
            </a:r>
          </a:p>
        </p:txBody>
      </p:sp>
      <p:pic>
        <p:nvPicPr>
          <p:cNvPr id="51207" name="Picture 7" descr="https://encrypted-tbn0.gstatic.com/images?q=tbn:ANd9GcTDZ83bZ9_F606FwbwZTvXP6Ztsw__Mxtruoe_QpPz5Z_1H9f00dA">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6576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4121933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Goals of a Metrics Program</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000" dirty="0" smtClean="0"/>
              <a:t>Provide insight into the ongoing status and quality of a trial </a:t>
            </a:r>
          </a:p>
          <a:p>
            <a:pPr marL="457200" indent="-457200">
              <a:buFont typeface="+mj-lt"/>
              <a:buAutoNum type="arabicPeriod"/>
            </a:pPr>
            <a:r>
              <a:rPr lang="en-US" sz="2000" dirty="0" smtClean="0"/>
              <a:t>Provide insight into overall trends to support process improvements </a:t>
            </a:r>
          </a:p>
          <a:p>
            <a:pPr marL="457200" indent="-457200">
              <a:buFont typeface="+mj-lt"/>
              <a:buAutoNum type="arabicPeriod"/>
            </a:pPr>
            <a:r>
              <a:rPr lang="en-US" sz="2000" dirty="0" smtClean="0"/>
              <a:t>Allow a CRO to report statistics to their sponsor </a:t>
            </a:r>
          </a:p>
          <a:p>
            <a:pPr marL="457200" indent="-457200">
              <a:buFont typeface="+mj-lt"/>
              <a:buAutoNum type="arabicPeriod"/>
            </a:pPr>
            <a:r>
              <a:rPr lang="en-US" sz="2000" dirty="0" smtClean="0"/>
              <a:t>Allow the comparison of a sponsor's CROs against their Service Level Agreements </a:t>
            </a:r>
          </a:p>
          <a:p>
            <a:pPr marL="457200" indent="-457200">
              <a:buFont typeface="+mj-lt"/>
              <a:buAutoNum type="arabicPeriod"/>
            </a:pPr>
            <a:r>
              <a:rPr lang="en-US" sz="2000" dirty="0" smtClean="0"/>
              <a:t>Support planning for future studies (headcount, timeframes...) </a:t>
            </a:r>
          </a:p>
          <a:p>
            <a:pPr marL="457200" indent="-457200">
              <a:buFont typeface="+mj-lt"/>
              <a:buAutoNum type="arabicPeriod"/>
            </a:pPr>
            <a:r>
              <a:rPr lang="en-US" sz="2000" dirty="0" smtClean="0"/>
              <a:t>Allow a sponsor or CRO to monitor performance of specific departments or groups </a:t>
            </a:r>
          </a:p>
          <a:p>
            <a:pPr marL="457200" indent="-457200">
              <a:buFont typeface="+mj-lt"/>
              <a:buAutoNum type="arabicPeriod"/>
            </a:pPr>
            <a:r>
              <a:rPr lang="en-US" sz="2000" dirty="0" smtClean="0"/>
              <a:t>Allow a sponsor or CRO to monitor performance against the industry as a whole </a:t>
            </a:r>
          </a:p>
          <a:p>
            <a:pPr marL="457200" indent="-457200">
              <a:buFont typeface="+mj-lt"/>
              <a:buAutoNum type="arabicPeriod"/>
            </a:pPr>
            <a:r>
              <a:rPr lang="en-US" sz="2000" dirty="0" smtClean="0"/>
              <a:t>Allow the comparison of a sponsor's CROs against each other </a:t>
            </a:r>
          </a:p>
          <a:p>
            <a:pPr marL="457200" indent="-457200">
              <a:buFont typeface="+mj-lt"/>
              <a:buAutoNum type="arabicPeriod"/>
            </a:pPr>
            <a:endParaRPr lang="en-US" sz="2000" dirty="0"/>
          </a:p>
        </p:txBody>
      </p:sp>
      <p:sp>
        <p:nvSpPr>
          <p:cNvPr id="6" name="TextBox 5"/>
          <p:cNvSpPr txBox="1"/>
          <p:nvPr/>
        </p:nvSpPr>
        <p:spPr>
          <a:xfrm>
            <a:off x="838200" y="5911334"/>
            <a:ext cx="3864135" cy="369332"/>
          </a:xfrm>
          <a:prstGeom prst="rect">
            <a:avLst/>
          </a:prstGeom>
          <a:noFill/>
        </p:spPr>
        <p:txBody>
          <a:bodyPr wrap="none" rtlCol="0">
            <a:spAutoFit/>
          </a:bodyPr>
          <a:lstStyle/>
          <a:p>
            <a:r>
              <a:rPr lang="en-US" dirty="0" smtClean="0"/>
              <a:t>-- according to a recent informal survey</a:t>
            </a:r>
            <a:endParaRPr lang="en-US" dirty="0"/>
          </a:p>
        </p:txBody>
      </p:sp>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952242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Types of Metrics</a:t>
            </a:r>
            <a:endParaRPr lang="en-US" dirty="0"/>
          </a:p>
        </p:txBody>
      </p:sp>
    </p:spTree>
    <p:extLst>
      <p:ext uri="{BB962C8B-B14F-4D97-AF65-F5344CB8AC3E}">
        <p14:creationId xmlns:p14="http://schemas.microsoft.com/office/powerpoint/2010/main" val="2002112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TMF Metrics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874812"/>
              </p:ext>
            </p:extLst>
          </p:nvPr>
        </p:nvGraphicFramePr>
        <p:xfrm>
          <a:off x="533400" y="1397000"/>
          <a:ext cx="8001000" cy="4134485"/>
        </p:xfrm>
        <a:graphic>
          <a:graphicData uri="http://schemas.openxmlformats.org/drawingml/2006/table">
            <a:tbl>
              <a:tblPr firstRow="1" bandRow="1">
                <a:tableStyleId>{5C22544A-7EE6-4342-B048-85BDC9FD1C3A}</a:tableStyleId>
              </a:tblPr>
              <a:tblGrid>
                <a:gridCol w="1676400"/>
                <a:gridCol w="6324600"/>
              </a:tblGrid>
              <a:tr h="370840">
                <a:tc>
                  <a:txBody>
                    <a:bodyPr/>
                    <a:lstStyle/>
                    <a:p>
                      <a:r>
                        <a:rPr lang="en-US" dirty="0" smtClean="0"/>
                        <a:t>Type</a:t>
                      </a:r>
                      <a:endParaRPr lang="en-US" dirty="0"/>
                    </a:p>
                  </a:txBody>
                  <a:tcPr/>
                </a:tc>
                <a:tc>
                  <a:txBody>
                    <a:bodyPr/>
                    <a:lstStyle/>
                    <a:p>
                      <a:r>
                        <a:rPr lang="en-US" dirty="0" smtClean="0"/>
                        <a:t>Definition</a:t>
                      </a:r>
                      <a:endParaRPr lang="en-US" dirty="0"/>
                    </a:p>
                  </a:txBody>
                  <a:tcPr/>
                </a:tc>
              </a:tr>
              <a:tr h="370840">
                <a:tc>
                  <a:txBody>
                    <a:bodyPr/>
                    <a:lstStyle/>
                    <a:p>
                      <a:pPr algn="l" fontAlgn="t"/>
                      <a:r>
                        <a:rPr lang="en-US" sz="1800" kern="1200" dirty="0">
                          <a:solidFill>
                            <a:schemeClr val="dk1"/>
                          </a:solidFill>
                          <a:latin typeface="+mn-lt"/>
                          <a:ea typeface="+mn-ea"/>
                          <a:cs typeface="+mn-cs"/>
                        </a:rPr>
                        <a:t>Administration</a:t>
                      </a:r>
                    </a:p>
                  </a:txBody>
                  <a:tcPr marL="9525" marR="9525" marT="9525" marB="0"/>
                </a:tc>
                <a:tc>
                  <a:txBody>
                    <a:bodyPr/>
                    <a:lstStyle/>
                    <a:p>
                      <a:r>
                        <a:rPr lang="en-US" dirty="0" smtClean="0"/>
                        <a:t>Indication</a:t>
                      </a:r>
                      <a:r>
                        <a:rPr lang="en-US" baseline="0" dirty="0" smtClean="0"/>
                        <a:t> of whether TMFs have defined ownership and planning measures in place</a:t>
                      </a:r>
                      <a:endParaRPr lang="en-US" dirty="0"/>
                    </a:p>
                  </a:txBody>
                  <a:tcPr/>
                </a:tc>
              </a:tr>
              <a:tr h="370840">
                <a:tc>
                  <a:txBody>
                    <a:bodyPr/>
                    <a:lstStyle/>
                    <a:p>
                      <a:pPr algn="l" fontAlgn="t"/>
                      <a:r>
                        <a:rPr lang="en-US" sz="1800" kern="1200" dirty="0">
                          <a:solidFill>
                            <a:schemeClr val="dk1"/>
                          </a:solidFill>
                          <a:latin typeface="+mn-lt"/>
                          <a:ea typeface="+mn-ea"/>
                          <a:cs typeface="+mn-cs"/>
                        </a:rPr>
                        <a:t>Completeness</a:t>
                      </a:r>
                    </a:p>
                  </a:txBody>
                  <a:tcPr marL="9525" marR="9525" marT="9525" marB="0"/>
                </a:tc>
                <a:tc>
                  <a:txBody>
                    <a:bodyPr/>
                    <a:lstStyle/>
                    <a:p>
                      <a:pPr algn="l" fontAlgn="t"/>
                      <a:r>
                        <a:rPr lang="en-US" sz="1800" kern="1200" dirty="0">
                          <a:solidFill>
                            <a:schemeClr val="dk1"/>
                          </a:solidFill>
                          <a:latin typeface="+mn-lt"/>
                          <a:ea typeface="+mn-ea"/>
                          <a:cs typeface="+mn-cs"/>
                        </a:rPr>
                        <a:t>Extent to which a TMF/eTMF contains all documents that are expected at the current point in the study (usually based on last milestone date), or, for completed trials, at the end of the trial.</a:t>
                      </a:r>
                    </a:p>
                  </a:txBody>
                  <a:tcPr marL="9525" marR="9525" marT="9525" marB="0"/>
                </a:tc>
              </a:tr>
              <a:tr h="370840">
                <a:tc>
                  <a:txBody>
                    <a:bodyPr/>
                    <a:lstStyle/>
                    <a:p>
                      <a:pPr algn="l" fontAlgn="t"/>
                      <a:r>
                        <a:rPr lang="en-US" sz="1800" kern="1200" dirty="0">
                          <a:solidFill>
                            <a:schemeClr val="dk1"/>
                          </a:solidFill>
                          <a:latin typeface="+mn-lt"/>
                          <a:ea typeface="+mn-ea"/>
                          <a:cs typeface="+mn-cs"/>
                        </a:rPr>
                        <a:t>Quality</a:t>
                      </a:r>
                    </a:p>
                  </a:txBody>
                  <a:tcPr marL="9525" marR="9525" marT="9525" marB="0"/>
                </a:tc>
                <a:tc>
                  <a:txBody>
                    <a:bodyPr/>
                    <a:lstStyle/>
                    <a:p>
                      <a:r>
                        <a:rPr lang="en-US" sz="1800" kern="1200" dirty="0" smtClean="0">
                          <a:solidFill>
                            <a:schemeClr val="dk1"/>
                          </a:solidFill>
                          <a:latin typeface="+mn-lt"/>
                          <a:ea typeface="+mn-ea"/>
                          <a:cs typeface="+mn-cs"/>
                        </a:rPr>
                        <a:t>Measure</a:t>
                      </a:r>
                      <a:r>
                        <a:rPr lang="en-US" sz="1800" kern="1200" baseline="0" dirty="0" smtClean="0">
                          <a:solidFill>
                            <a:schemeClr val="dk1"/>
                          </a:solidFill>
                          <a:latin typeface="+mn-lt"/>
                          <a:ea typeface="+mn-ea"/>
                          <a:cs typeface="+mn-cs"/>
                        </a:rPr>
                        <a:t> of whether document content, metadata, and indexing are complete and accurate</a:t>
                      </a:r>
                      <a:endParaRPr lang="en-US" sz="1800" kern="1200" dirty="0">
                        <a:solidFill>
                          <a:schemeClr val="dk1"/>
                        </a:solidFill>
                        <a:latin typeface="+mn-lt"/>
                        <a:ea typeface="+mn-ea"/>
                        <a:cs typeface="+mn-cs"/>
                      </a:endParaRPr>
                    </a:p>
                  </a:txBody>
                  <a:tcPr/>
                </a:tc>
              </a:tr>
              <a:tr h="370840">
                <a:tc>
                  <a:txBody>
                    <a:bodyPr/>
                    <a:lstStyle/>
                    <a:p>
                      <a:pPr algn="l" fontAlgn="t"/>
                      <a:r>
                        <a:rPr lang="en-US" sz="1800" kern="1200" dirty="0">
                          <a:solidFill>
                            <a:schemeClr val="dk1"/>
                          </a:solidFill>
                          <a:latin typeface="+mn-lt"/>
                          <a:ea typeface="+mn-ea"/>
                          <a:cs typeface="+mn-cs"/>
                        </a:rPr>
                        <a:t>Timeliness</a:t>
                      </a:r>
                    </a:p>
                  </a:txBody>
                  <a:tcPr marL="9525" marR="9525" marT="9525" marB="0"/>
                </a:tc>
                <a:tc>
                  <a:txBody>
                    <a:bodyPr/>
                    <a:lstStyle/>
                    <a:p>
                      <a:r>
                        <a:rPr lang="en-US" sz="1800" kern="1200" dirty="0" smtClean="0">
                          <a:solidFill>
                            <a:schemeClr val="dk1"/>
                          </a:solidFill>
                          <a:latin typeface="+mn-lt"/>
                          <a:ea typeface="+mn-ea"/>
                          <a:cs typeface="+mn-cs"/>
                        </a:rPr>
                        <a:t>Indication of whether documents are available</a:t>
                      </a:r>
                      <a:r>
                        <a:rPr lang="en-US" sz="1800" kern="1200" baseline="0" dirty="0" smtClean="0">
                          <a:solidFill>
                            <a:schemeClr val="dk1"/>
                          </a:solidFill>
                          <a:latin typeface="+mn-lt"/>
                          <a:ea typeface="+mn-ea"/>
                          <a:cs typeface="+mn-cs"/>
                        </a:rPr>
                        <a:t> when expected or needed, and of how long documents take to finalize</a:t>
                      </a:r>
                      <a:endParaRPr lang="en-US" sz="1800" kern="1200" dirty="0">
                        <a:solidFill>
                          <a:schemeClr val="dk1"/>
                        </a:solidFill>
                        <a:latin typeface="+mn-lt"/>
                        <a:ea typeface="+mn-ea"/>
                        <a:cs typeface="+mn-cs"/>
                      </a:endParaRPr>
                    </a:p>
                  </a:txBody>
                  <a:tcPr/>
                </a:tc>
              </a:tr>
              <a:tr h="370840">
                <a:tc>
                  <a:txBody>
                    <a:bodyPr/>
                    <a:lstStyle/>
                    <a:p>
                      <a:pPr algn="l" fontAlgn="t"/>
                      <a:r>
                        <a:rPr lang="en-US" sz="1800" kern="1200" dirty="0">
                          <a:solidFill>
                            <a:schemeClr val="dk1"/>
                          </a:solidFill>
                          <a:latin typeface="+mn-lt"/>
                          <a:ea typeface="+mn-ea"/>
                          <a:cs typeface="+mn-cs"/>
                        </a:rPr>
                        <a:t>Use</a:t>
                      </a:r>
                    </a:p>
                  </a:txBody>
                  <a:tcPr marL="9525" marR="9525" marT="9525" marB="0"/>
                </a:tc>
                <a:tc>
                  <a:txBody>
                    <a:bodyPr/>
                    <a:lstStyle/>
                    <a:p>
                      <a:r>
                        <a:rPr lang="en-US" sz="1800" kern="1200" dirty="0" smtClean="0">
                          <a:solidFill>
                            <a:schemeClr val="dk1"/>
                          </a:solidFill>
                          <a:latin typeface="+mn-lt"/>
                          <a:ea typeface="+mn-ea"/>
                          <a:cs typeface="+mn-cs"/>
                        </a:rPr>
                        <a:t>Measure of how frequently an electronic TMF system is accessed</a:t>
                      </a:r>
                      <a:endParaRPr lang="en-US" sz="1800" kern="1200" dirty="0">
                        <a:solidFill>
                          <a:schemeClr val="dk1"/>
                        </a:solidFill>
                        <a:latin typeface="+mn-lt"/>
                        <a:ea typeface="+mn-ea"/>
                        <a:cs typeface="+mn-cs"/>
                      </a:endParaRPr>
                    </a:p>
                  </a:txBody>
                  <a:tcPr/>
                </a:tc>
              </a:tr>
              <a:tr h="370840">
                <a:tc>
                  <a:txBody>
                    <a:bodyPr/>
                    <a:lstStyle/>
                    <a:p>
                      <a:pPr algn="l" fontAlgn="t"/>
                      <a:r>
                        <a:rPr lang="en-US" sz="1800" kern="1200" dirty="0">
                          <a:solidFill>
                            <a:schemeClr val="dk1"/>
                          </a:solidFill>
                          <a:latin typeface="+mn-lt"/>
                          <a:ea typeface="+mn-ea"/>
                          <a:cs typeface="+mn-cs"/>
                        </a:rPr>
                        <a:t>Volume</a:t>
                      </a:r>
                    </a:p>
                  </a:txBody>
                  <a:tcPr marL="9525" marR="9525" marT="9525" marB="0"/>
                </a:tc>
                <a:tc>
                  <a:txBody>
                    <a:bodyPr/>
                    <a:lstStyle/>
                    <a:p>
                      <a:r>
                        <a:rPr lang="en-US" dirty="0" smtClean="0"/>
                        <a:t>Measures</a:t>
                      </a:r>
                      <a:r>
                        <a:rPr lang="en-US" baseline="0" dirty="0" smtClean="0"/>
                        <a:t> of the types, numbers and sizes of documents in a TMF/eTMF</a:t>
                      </a:r>
                      <a:endParaRPr lang="en-US" dirty="0"/>
                    </a:p>
                  </a:txBody>
                  <a:tcPr/>
                </a:tc>
              </a:tr>
            </a:tbl>
          </a:graphicData>
        </a:graphic>
      </p:graphicFrame>
      <p:sp>
        <p:nvSpPr>
          <p:cNvPr id="2" name="Footer Placeholder 1"/>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315594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TMF Key Parameters for Metrics</a:t>
            </a:r>
            <a:endParaRPr lang="en-US" dirty="0"/>
          </a:p>
        </p:txBody>
      </p:sp>
      <p:sp>
        <p:nvSpPr>
          <p:cNvPr id="6" name="Content Placeholder 5"/>
          <p:cNvSpPr>
            <a:spLocks noGrp="1"/>
          </p:cNvSpPr>
          <p:nvPr>
            <p:ph idx="1"/>
          </p:nvPr>
        </p:nvSpPr>
        <p:spPr>
          <a:xfrm>
            <a:off x="3429000" y="1600201"/>
            <a:ext cx="5410200" cy="4525963"/>
          </a:xfrm>
        </p:spPr>
        <p:txBody>
          <a:bodyPr>
            <a:normAutofit/>
          </a:bodyPr>
          <a:lstStyle/>
          <a:p>
            <a:r>
              <a:rPr lang="en-US" b="1" dirty="0" smtClean="0"/>
              <a:t>Completeness</a:t>
            </a:r>
            <a:r>
              <a:rPr lang="en-US" dirty="0" smtClean="0"/>
              <a:t>: so that the authorities can reconstruct the trial and ensure GCP compliance</a:t>
            </a:r>
          </a:p>
          <a:p>
            <a:r>
              <a:rPr lang="en-US" b="1" dirty="0" smtClean="0"/>
              <a:t>Timeliness</a:t>
            </a:r>
            <a:r>
              <a:rPr lang="en-US" dirty="0" smtClean="0"/>
              <a:t>: so that accurate decisions can be made based on close to real-time information</a:t>
            </a:r>
          </a:p>
          <a:p>
            <a:r>
              <a:rPr lang="en-US" b="1" dirty="0" smtClean="0"/>
              <a:t>Quality</a:t>
            </a:r>
            <a:r>
              <a:rPr lang="en-US" dirty="0" smtClean="0"/>
              <a:t>: so all parties can have confidence in the documented processes and data</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073" y="2133600"/>
            <a:ext cx="3073606" cy="271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3"/>
          </p:nvPr>
        </p:nvSpPr>
        <p:spPr/>
        <p:txBody>
          <a:bodyPr/>
          <a:lstStyle/>
          <a:p>
            <a:pPr>
              <a:defRPr/>
            </a:pPr>
            <a:r>
              <a:rPr lang="en-GB" smtClean="0"/>
              <a:t>Produced by TMF Reference Model </a:t>
            </a:r>
            <a:endParaRPr lang="en-US" dirty="0"/>
          </a:p>
        </p:txBody>
      </p:sp>
    </p:spTree>
    <p:extLst>
      <p:ext uri="{BB962C8B-B14F-4D97-AF65-F5344CB8AC3E}">
        <p14:creationId xmlns:p14="http://schemas.microsoft.com/office/powerpoint/2010/main" val="2673578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2764</TotalTime>
  <Words>4406</Words>
  <Application>Microsoft Office PowerPoint</Application>
  <PresentationFormat>On-screen Show (4:3)</PresentationFormat>
  <Paragraphs>455</Paragraphs>
  <Slides>58</Slides>
  <Notes>39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Metrics 101</vt:lpstr>
      <vt:lpstr>Agenda</vt:lpstr>
      <vt:lpstr>Why a Metrics Program?</vt:lpstr>
      <vt:lpstr>Perspective: Performance Measurements and Continuous Improvement</vt:lpstr>
      <vt:lpstr>Goals of a Metrics Program</vt:lpstr>
      <vt:lpstr>Goals of a Metrics Program</vt:lpstr>
      <vt:lpstr>Types of Metrics</vt:lpstr>
      <vt:lpstr>Types of TMF Metrics</vt:lpstr>
      <vt:lpstr>TMF Key Parameters for Metrics</vt:lpstr>
      <vt:lpstr>Completeness: Challenges</vt:lpstr>
      <vt:lpstr>TMF Completeness – what do you measure?</vt:lpstr>
      <vt:lpstr>Timeliness – What are You Measuring?</vt:lpstr>
      <vt:lpstr>Timeliness – What Do You Measure?</vt:lpstr>
      <vt:lpstr>Quality: What  Can Go Wrong?</vt:lpstr>
      <vt:lpstr>TMF Quality Measurements</vt:lpstr>
      <vt:lpstr>TMF Metrics</vt:lpstr>
      <vt:lpstr>Metrics Definitions</vt:lpstr>
      <vt:lpstr>Defining Metrics (1 of 2)</vt:lpstr>
      <vt:lpstr>Defining Metrics (2 of 2)</vt:lpstr>
      <vt:lpstr>Metrics Example: Completeness by Due Date</vt:lpstr>
      <vt:lpstr>Metrics Example: Quality: Content Problems</vt:lpstr>
      <vt:lpstr>Paper TMF vs. eTMF Metrics</vt:lpstr>
      <vt:lpstr>Further Analysis On Metrics</vt:lpstr>
      <vt:lpstr>Further Analysis on Metrics</vt:lpstr>
      <vt:lpstr>Metrics Analysis Example: Analysis by CRO</vt:lpstr>
      <vt:lpstr>Metrics Analysis Example: Analysis by Country</vt:lpstr>
      <vt:lpstr>Metrics Analysis Example: Analysis by Time Period</vt:lpstr>
      <vt:lpstr>Sample Reports</vt:lpstr>
      <vt:lpstr>Example Report: TMF Completeness by Country</vt:lpstr>
      <vt:lpstr>Example Graphic: TMF Completeness by Status</vt:lpstr>
      <vt:lpstr>Example Graphic: TMF Completeness by Status</vt:lpstr>
      <vt:lpstr>Example Graphic: Quality Defect Breakdown</vt:lpstr>
      <vt:lpstr>Example Graphic: Received Documents by Zone</vt:lpstr>
      <vt:lpstr>Metrics Program Design</vt:lpstr>
      <vt:lpstr>Design of a Metrics Program</vt:lpstr>
      <vt:lpstr>Quality by Design and TMF Metrics</vt:lpstr>
      <vt:lpstr>Defining Key Goals</vt:lpstr>
      <vt:lpstr>Achievable Goals</vt:lpstr>
      <vt:lpstr>Example of QbD applied to eTMF</vt:lpstr>
      <vt:lpstr>Cost vs. Benefit</vt:lpstr>
      <vt:lpstr>Quality: A Risk Based Approach</vt:lpstr>
      <vt:lpstr>Applying a Risk Based Approach</vt:lpstr>
      <vt:lpstr>Metrics Program Implementation</vt:lpstr>
      <vt:lpstr>Metrics Program Implementation - Principal Considerations</vt:lpstr>
      <vt:lpstr>Metrics Program Implementation - Logistics</vt:lpstr>
      <vt:lpstr>Metrics Program Implementation - Accountability</vt:lpstr>
      <vt:lpstr>Example of eTMF RACI</vt:lpstr>
      <vt:lpstr>Metrics Program Implementation - Frequency</vt:lpstr>
      <vt:lpstr>Business Processes – Report Presentation </vt:lpstr>
      <vt:lpstr>Business Processes</vt:lpstr>
      <vt:lpstr>Business Processes – Role of Partners</vt:lpstr>
      <vt:lpstr>Metrics Program Implementation– Ongoing Program Review</vt:lpstr>
      <vt:lpstr>Final Thoughts and Summary</vt:lpstr>
      <vt:lpstr>Available Materials </vt:lpstr>
      <vt:lpstr>Using Metrics to Drive Decision-Making and Behavior</vt:lpstr>
      <vt:lpstr>Opposing Forces in TMF Quality</vt:lpstr>
      <vt:lpstr>Conclusions</vt:lpstr>
      <vt:lpstr> </vt:lpstr>
    </vt:vector>
  </TitlesOfParts>
  <Company>Drug Information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Slide Template (DIA)</dc:title>
  <dc:creator>Mossie</dc:creator>
  <cp:lastModifiedBy>Eldin L Rammell</cp:lastModifiedBy>
  <cp:revision>259</cp:revision>
  <dcterms:created xsi:type="dcterms:W3CDTF">2009-10-12T13:26:03Z</dcterms:created>
  <dcterms:modified xsi:type="dcterms:W3CDTF">2014-08-31T15:02:17Z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0x0101005A399B5FA268744E9AE073836268EEF5</vt:lpwstr>
  </property>
  <property fmtid="{D5CDD505-2E9C-101B-9397-08002B2CF9AE}" pid="3" name="Type of Document">
    <vt:lpwstr>Template</vt:lpwstr>
  </property>
  <property fmtid="{D5CDD505-2E9C-101B-9397-08002B2CF9AE}" pid="4" name="Year">
    <vt:lpwstr>21</vt:lpwstr>
  </property>
  <property fmtid="{D5CDD505-2E9C-101B-9397-08002B2CF9AE}" pid="5" name="Content Region">
    <vt:lpwstr>6</vt:lpwstr>
  </property>
  <property fmtid="{D5CDD505-2E9C-101B-9397-08002B2CF9AE}" pid="6" name="Retention Schedule">
    <vt:lpwstr>9</vt:lpwstr>
  </property>
  <property fmtid="{D5CDD505-2E9C-101B-9397-08002B2CF9AE}" pid="7" name="Doc Status">
    <vt:lpwstr>1</vt:lpwstr>
  </property>
  <property fmtid="{D5CDD505-2E9C-101B-9397-08002B2CF9AE}" pid="8" name="Responsible Office">
    <vt:lpwstr>3</vt:lpwstr>
  </property>
  <property fmtid="{D5CDD505-2E9C-101B-9397-08002B2CF9AE}" pid="9" name="ContentType">
    <vt:lpwstr>DIA Document</vt:lpwstr>
  </property>
</Properties>
</file>