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468" r:id="rId3"/>
    <p:sldId id="484" r:id="rId4"/>
    <p:sldId id="482" r:id="rId5"/>
    <p:sldId id="485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09" autoAdjust="0"/>
    <p:restoredTop sz="86501" autoAdjust="0"/>
  </p:normalViewPr>
  <p:slideViewPr>
    <p:cSldViewPr>
      <p:cViewPr varScale="1">
        <p:scale>
          <a:sx n="71" d="100"/>
          <a:sy n="71" d="100"/>
        </p:scale>
        <p:origin x="1934" y="6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F6600-3375-4464-BEED-C77385151ADD}" type="datetimeFigureOut">
              <a:rPr lang="en-GB" smtClean="0"/>
              <a:t>13/01/2017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B52AC-CF57-4919-AEF8-2163B1050E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821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01FFB-1849-4CAB-AE62-8961F9A6DF3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682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1/13/2017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DIA_Logo_REV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100" y="4231386"/>
            <a:ext cx="2743200" cy="106984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0069" y="2876237"/>
            <a:ext cx="4607772" cy="949663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Date | Location</a:t>
            </a:r>
          </a:p>
        </p:txBody>
      </p:sp>
      <p:pic>
        <p:nvPicPr>
          <p:cNvPr id="12" name="Picture 11" descr="DIA_Logo_REV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100" y="4231386"/>
            <a:ext cx="2743200" cy="1069848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300068" y="1389112"/>
            <a:ext cx="4607774" cy="1470025"/>
          </a:xfrm>
        </p:spPr>
        <p:txBody>
          <a:bodyPr>
            <a:normAutofit/>
          </a:bodyPr>
          <a:lstStyle>
            <a:lvl1pPr>
              <a:defRPr sz="3200" b="0"/>
            </a:lvl1pPr>
          </a:lstStyle>
          <a:p>
            <a:r>
              <a:rPr lang="en-US" dirty="0">
                <a:solidFill>
                  <a:schemeClr val="bg1"/>
                </a:solidFill>
              </a:rPr>
              <a:t>Meeting Title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2" y="852292"/>
            <a:ext cx="4831082" cy="595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67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1/13/2017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1/13/2017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147" y="5803073"/>
            <a:ext cx="2180853" cy="105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7772400" cy="1584175"/>
          </a:xfrm>
        </p:spPr>
        <p:txBody>
          <a:bodyPr>
            <a:normAutofit/>
          </a:bodyPr>
          <a:lstStyle/>
          <a:p>
            <a:pPr algn="ctr"/>
            <a:r>
              <a:rPr lang="en-GB" sz="3200" dirty="0"/>
              <a:t>Inspection Preparation</a:t>
            </a:r>
          </a:p>
          <a:p>
            <a:pPr algn="ctr"/>
            <a:r>
              <a:rPr lang="en-GB" sz="3200" dirty="0"/>
              <a:t>9</a:t>
            </a:r>
            <a:r>
              <a:rPr lang="en-GB" sz="3200" baseline="30000" dirty="0"/>
              <a:t>th</a:t>
            </a:r>
            <a:r>
              <a:rPr lang="en-GB" sz="3200" dirty="0"/>
              <a:t> January 2017</a:t>
            </a:r>
            <a:endParaRPr lang="en-GB" sz="2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85" y="1196752"/>
            <a:ext cx="77724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Image result for veeva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Image result for veeva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549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Scope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0BCFD-AF18-4774-8EC1-46B0DEBC1A7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Ø"/>
            </a:pPr>
            <a:r>
              <a:rPr lang="en-GB" i="1" dirty="0"/>
              <a:t>Develop a toolkit of inspection preparation checklists, lessons learned and other resources that are available in the public domain</a:t>
            </a:r>
          </a:p>
          <a:p>
            <a:pPr>
              <a:buFont typeface="Wingdings" charset="2"/>
              <a:buChar char="Ø"/>
            </a:pPr>
            <a:endParaRPr lang="en-GB" dirty="0"/>
          </a:p>
          <a:p>
            <a:pPr>
              <a:buFont typeface="Wingdings" charset="2"/>
              <a:buChar char="Ø"/>
            </a:pPr>
            <a:r>
              <a:rPr lang="en-GB" dirty="0"/>
              <a:t>As part of the toolkit, we set out to define roles and responsibilities</a:t>
            </a:r>
          </a:p>
          <a:p>
            <a:pPr>
              <a:buFont typeface="Wingdings" charset="2"/>
              <a:buChar char="Ø"/>
            </a:pPr>
            <a:r>
              <a:rPr lang="en-GB" sz="2000" dirty="0"/>
              <a:t>Work began: 29 April 2016</a:t>
            </a:r>
          </a:p>
          <a:p>
            <a:pPr>
              <a:buFont typeface="Wingdings" charset="2"/>
              <a:buChar char="Ø"/>
            </a:pPr>
            <a:r>
              <a:rPr lang="en-GB" sz="2000" dirty="0"/>
              <a:t>Work completed: 02 November 2016</a:t>
            </a:r>
          </a:p>
          <a:p>
            <a:pPr marL="109728" indent="0">
              <a:buNone/>
            </a:pPr>
            <a:endParaRPr lang="en-GB" dirty="0"/>
          </a:p>
          <a:p>
            <a:pPr marL="109728" indent="0">
              <a:buNone/>
            </a:pPr>
            <a:endParaRPr lang="en-GB" dirty="0"/>
          </a:p>
          <a:p>
            <a:pPr>
              <a:buFont typeface="Wingdings" charset="2"/>
              <a:buChar char="Ø"/>
            </a:pPr>
            <a:endParaRPr lang="en-GB" dirty="0"/>
          </a:p>
          <a:p>
            <a:pPr>
              <a:buFont typeface="Wingdings" charset="2"/>
              <a:buChar char="Ø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4885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Members of the Group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048022"/>
              </p:ext>
            </p:extLst>
          </p:nvPr>
        </p:nvGraphicFramePr>
        <p:xfrm>
          <a:off x="323528" y="1196752"/>
          <a:ext cx="8136903" cy="484432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2496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1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46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58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</a:rPr>
                        <a:t>Name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1" marR="7291" marT="7291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Company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1" marR="7291" marT="7291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</a:rPr>
                        <a:t>Title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1" marR="7291" marT="7291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8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Ajitha Gadangi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1" marR="7291" marT="7291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Merck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1" marR="7291" marT="7291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</a:rPr>
                        <a:t>Associate Director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1" marR="7291" marT="7291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8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Alina Brezneva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1" marR="7291" marT="7291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Astellas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1" marR="7291" marT="7291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</a:rPr>
                        <a:t>Manager Central Medical Files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1" marR="7291" marT="7291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17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</a:rPr>
                        <a:t>Barbara Cano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1" marR="7291" marT="7291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IDDI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1" marR="7291" marT="7291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</a:rPr>
                        <a:t>Document Management System Specialist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1" marR="7291" marT="7291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58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Denise Sturdy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1" marR="7291" marT="7291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</a:rPr>
                        <a:t>Duke Clinical Research Institute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1" marR="7291" marT="7291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</a:rPr>
                        <a:t>Regulatory Intelligence Associate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1" marR="7291" marT="7291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58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Donna Dorozinsky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1" marR="7291" marT="7291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</a:rPr>
                        <a:t>Just in Time GCP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1" marR="7291" marT="7291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</a:rPr>
                        <a:t>President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1" marR="7291" marT="7291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58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Dorte Frejwald Christiansen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1" marR="7291" marT="7291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</a:rPr>
                        <a:t>NNIT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1" marR="7291" marT="7291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</a:rPr>
                        <a:t>Principal Consultant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1" marR="7291" marT="7291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58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Jackie Morrill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1" marR="7291" marT="7291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LMK Clinical Research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1" marR="7291" marT="7291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TMF Consultant II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1" marR="7291" marT="7291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58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</a:rPr>
                        <a:t>Jody Boyles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1" marR="7291" marT="7291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BD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1" marR="7291" marT="7291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</a:rPr>
                        <a:t>Clinical Operations Specialist 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1" marR="7291" marT="7291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51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</a:rPr>
                        <a:t>Karen </a:t>
                      </a:r>
                      <a:r>
                        <a:rPr lang="en-US" sz="1100" u="none" strike="noStrike" dirty="0" err="1">
                          <a:effectLst/>
                          <a:latin typeface="Calibri" panose="020F0502020204030204" pitchFamily="34" charset="0"/>
                        </a:rPr>
                        <a:t>Mccarthy</a:t>
                      </a:r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</a:rPr>
                        <a:t>-Schau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1" marR="7291" marT="7291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</a:rPr>
                        <a:t>Paragon Solutions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1" marR="7291" marT="7291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</a:rPr>
                        <a:t>Principal Consultant, Life Sciences R&amp;D Practice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1" marR="7291" marT="7291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1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Karen Roy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1" marR="7291" marT="7291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  <a:latin typeface="Calibri" panose="020F0502020204030204" pitchFamily="34" charset="0"/>
                        </a:rPr>
                        <a:t>PhlexGlobal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1" marR="7291" marT="7291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</a:rPr>
                        <a:t>Senior Vice President, Client Solutions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1" marR="7291" marT="7291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58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</a:rPr>
                        <a:t>Kathie Clark ** Chair **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1" marR="7291" marT="7291" marB="0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Wingspan Technology</a:t>
                      </a:r>
                    </a:p>
                  </a:txBody>
                  <a:tcPr marL="7291" marR="7291" marT="7291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</a:rPr>
                        <a:t>VP Product Management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1" marR="7291" marT="7291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3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</a:rPr>
                        <a:t>Katie Delaney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1" marR="7291" marT="7291" marB="0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Infinity Pharmaceuticals</a:t>
                      </a:r>
                    </a:p>
                  </a:txBody>
                  <a:tcPr marL="7291" marR="7291" marT="7291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</a:rPr>
                        <a:t>Clinical Project Manager - Clinical Compliance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1" marR="7291" marT="7291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059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</a:rPr>
                        <a:t>Laurel-Ann Schrader</a:t>
                      </a:r>
                    </a:p>
                  </a:txBody>
                  <a:tcPr marL="7291" marR="7291" marT="7291" marB="34995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1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Ardea</a:t>
                      </a:r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Biosciences</a:t>
                      </a:r>
                    </a:p>
                  </a:txBody>
                  <a:tcPr marL="7291" marR="7291" marT="7291" marB="34995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Supervisor,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Clinical Operations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1" marR="7291" marT="7291" marB="34995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0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</a:rPr>
                        <a:t>Linda Rudolph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1" marR="7291" marT="7291" marB="34995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Quality </a:t>
                      </a:r>
                      <a:r>
                        <a:rPr kumimoji="0" lang="en-US" sz="11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Werx</a:t>
                      </a:r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LLC</a:t>
                      </a:r>
                    </a:p>
                  </a:txBody>
                  <a:tcPr marL="7291" marR="7291" marT="7291" marB="34995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</a:rPr>
                        <a:t>Owner/Consultant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1" marR="7291" marT="7291" marB="34995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0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Lisa Pabion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1" marR="7291" marT="7291" marB="34995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Sanofi Pasteur</a:t>
                      </a:r>
                    </a:p>
                  </a:txBody>
                  <a:tcPr marL="7291" marR="7291" marT="7291" marB="34995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</a:rPr>
                        <a:t>Quality Systems Project Leader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1" marR="7291" marT="7291" marB="34995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0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Lora Lessing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1" marR="7291" marT="7291" marB="34995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Shionogi</a:t>
                      </a:r>
                    </a:p>
                  </a:txBody>
                  <a:tcPr marL="7291" marR="7291" marT="7291" marB="34995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</a:rPr>
                        <a:t>Clinical Trial Associate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1" marR="7291" marT="7291" marB="34995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912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Martin Hausten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1" marR="7291" marT="7291" marB="34995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Boehringer-Ingelheim</a:t>
                      </a:r>
                    </a:p>
                  </a:txBody>
                  <a:tcPr marL="7291" marR="7291" marT="7291" marB="34995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</a:rPr>
                        <a:t>Team Lead Global Document Specialists / Head of Global Document Quality Center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1" marR="7291" marT="7291" marB="34995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0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Melanie Strack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1" marR="7291" marT="7291" marB="34995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Roche</a:t>
                      </a:r>
                    </a:p>
                  </a:txBody>
                  <a:tcPr marL="7291" marR="7291" marT="7291" marB="34995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</a:rPr>
                        <a:t>TMF Business Administrator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1" marR="7291" marT="7291" marB="34995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0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Michele Atherton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1" marR="7291" marT="7291" marB="34995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Purdue Pharma</a:t>
                      </a:r>
                    </a:p>
                  </a:txBody>
                  <a:tcPr marL="7291" marR="7291" marT="7291" marB="34995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</a:rPr>
                        <a:t>Manager, Records and Systems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1" marR="7291" marT="7291" marB="34995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161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Stacey Jandciu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1" marR="7291" marT="7291" marB="34995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Janssen</a:t>
                      </a:r>
                    </a:p>
                  </a:txBody>
                  <a:tcPr marL="7291" marR="7291" marT="7291" marB="34995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</a:rPr>
                        <a:t>Manager, TMF Compliance Specialists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1" marR="7291" marT="7291" marB="34995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9891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</a:rPr>
                        <a:t>Susan Donahue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1" marR="7291" marT="7291" marB="34995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FHI 360</a:t>
                      </a:r>
                    </a:p>
                  </a:txBody>
                  <a:tcPr marL="7291" marR="7291" marT="7291" marB="34995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</a:rPr>
                        <a:t>Director, Clinical Regulatory and Compliance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91" marR="7291" marT="7291" marB="34995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5151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List of </a:t>
            </a:r>
            <a:r>
              <a:rPr lang="da-DK" dirty="0" err="1"/>
              <a:t>tasks</a:t>
            </a:r>
            <a:r>
              <a:rPr lang="da-DK" dirty="0"/>
              <a:t>/</a:t>
            </a:r>
            <a:r>
              <a:rPr lang="da-DK" dirty="0" err="1"/>
              <a:t>activities</a:t>
            </a:r>
            <a:r>
              <a:rPr lang="da-DK" dirty="0"/>
              <a:t> </a:t>
            </a:r>
            <a:r>
              <a:rPr lang="da-DK" dirty="0" err="1"/>
              <a:t>performed</a:t>
            </a:r>
            <a:r>
              <a:rPr lang="da-DK" dirty="0"/>
              <a:t> to </a:t>
            </a:r>
            <a:r>
              <a:rPr lang="da-DK" dirty="0" err="1"/>
              <a:t>prepare</a:t>
            </a:r>
            <a:r>
              <a:rPr lang="da-DK" dirty="0"/>
              <a:t> for </a:t>
            </a:r>
            <a:r>
              <a:rPr lang="da-DK" dirty="0" err="1"/>
              <a:t>inspection</a:t>
            </a:r>
            <a:r>
              <a:rPr lang="da-DK" dirty="0"/>
              <a:t> </a:t>
            </a:r>
            <a:r>
              <a:rPr lang="da-DK" dirty="0" err="1"/>
              <a:t>were</a:t>
            </a:r>
            <a:r>
              <a:rPr lang="da-DK" dirty="0"/>
              <a:t> </a:t>
            </a:r>
            <a:r>
              <a:rPr lang="da-DK" dirty="0" err="1"/>
              <a:t>listed</a:t>
            </a:r>
            <a:endParaRPr lang="da-DK" dirty="0"/>
          </a:p>
          <a:p>
            <a:r>
              <a:rPr lang="da-DK" dirty="0" err="1"/>
              <a:t>Roles</a:t>
            </a:r>
            <a:r>
              <a:rPr lang="da-DK" dirty="0"/>
              <a:t> </a:t>
            </a:r>
            <a:r>
              <a:rPr lang="da-DK" dirty="0" err="1"/>
              <a:t>were</a:t>
            </a:r>
            <a:r>
              <a:rPr lang="da-DK" dirty="0"/>
              <a:t> </a:t>
            </a:r>
            <a:r>
              <a:rPr lang="da-DK" dirty="0" err="1"/>
              <a:t>also</a:t>
            </a:r>
            <a:r>
              <a:rPr lang="da-DK" dirty="0"/>
              <a:t> </a:t>
            </a:r>
            <a:r>
              <a:rPr lang="da-DK" dirty="0" err="1"/>
              <a:t>added</a:t>
            </a:r>
            <a:r>
              <a:rPr lang="da-DK" dirty="0"/>
              <a:t>, but the </a:t>
            </a:r>
            <a:r>
              <a:rPr lang="da-DK" dirty="0" err="1"/>
              <a:t>roles</a:t>
            </a:r>
            <a:r>
              <a:rPr lang="da-DK" dirty="0"/>
              <a:t> </a:t>
            </a:r>
            <a:r>
              <a:rPr lang="da-DK" dirty="0" err="1"/>
              <a:t>varied</a:t>
            </a:r>
            <a:r>
              <a:rPr lang="da-DK" dirty="0"/>
              <a:t> a </a:t>
            </a:r>
            <a:r>
              <a:rPr lang="da-DK" dirty="0" err="1"/>
              <a:t>lot</a:t>
            </a:r>
            <a:r>
              <a:rPr lang="da-DK" dirty="0"/>
              <a:t> </a:t>
            </a:r>
            <a:r>
              <a:rPr lang="da-DK" dirty="0" err="1"/>
              <a:t>between</a:t>
            </a:r>
            <a:r>
              <a:rPr lang="da-DK" dirty="0"/>
              <a:t> </a:t>
            </a:r>
            <a:r>
              <a:rPr lang="da-DK" dirty="0" err="1"/>
              <a:t>companies</a:t>
            </a:r>
            <a:endParaRPr lang="da-DK" dirty="0"/>
          </a:p>
          <a:p>
            <a:r>
              <a:rPr lang="da-DK" dirty="0"/>
              <a:t>Decision </a:t>
            </a:r>
            <a:r>
              <a:rPr lang="da-DK" dirty="0" err="1"/>
              <a:t>was</a:t>
            </a:r>
            <a:r>
              <a:rPr lang="da-DK" dirty="0"/>
              <a:t> made to </a:t>
            </a:r>
            <a:r>
              <a:rPr lang="da-DK" dirty="0" err="1"/>
              <a:t>develop</a:t>
            </a:r>
            <a:r>
              <a:rPr lang="da-DK" dirty="0"/>
              <a:t> a RACI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adapted</a:t>
            </a:r>
            <a:r>
              <a:rPr lang="da-DK" dirty="0"/>
              <a:t> to the </a:t>
            </a:r>
            <a:r>
              <a:rPr lang="da-DK" dirty="0" err="1"/>
              <a:t>size</a:t>
            </a:r>
            <a:r>
              <a:rPr lang="da-DK" dirty="0"/>
              <a:t> and </a:t>
            </a:r>
            <a:r>
              <a:rPr lang="da-DK" dirty="0" err="1"/>
              <a:t>roles</a:t>
            </a:r>
            <a:r>
              <a:rPr lang="da-DK" dirty="0"/>
              <a:t> of </a:t>
            </a:r>
            <a:r>
              <a:rPr lang="da-DK" dirty="0" err="1"/>
              <a:t>each</a:t>
            </a:r>
            <a:r>
              <a:rPr lang="da-DK" dirty="0"/>
              <a:t> organisation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Gathering</a:t>
            </a:r>
            <a:r>
              <a:rPr lang="da-DK" dirty="0"/>
              <a:t> </a:t>
            </a:r>
            <a:r>
              <a:rPr lang="da-DK" dirty="0" err="1"/>
              <a:t>best</a:t>
            </a:r>
            <a:r>
              <a:rPr lang="da-DK" dirty="0"/>
              <a:t> </a:t>
            </a:r>
            <a:r>
              <a:rPr lang="da-DK" dirty="0" err="1"/>
              <a:t>practices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876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Inspection</a:t>
            </a:r>
            <a:r>
              <a:rPr lang="da-DK" dirty="0"/>
              <a:t> Readiness RACI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0414889"/>
              </p:ext>
            </p:extLst>
          </p:nvPr>
        </p:nvGraphicFramePr>
        <p:xfrm>
          <a:off x="467544" y="1484784"/>
          <a:ext cx="8229600" cy="2034213"/>
        </p:xfrm>
        <a:graphic>
          <a:graphicData uri="http://schemas.openxmlformats.org/drawingml/2006/table">
            <a:tbl>
              <a:tblPr/>
              <a:tblGrid>
                <a:gridCol w="199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2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53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53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9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775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95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0234"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#</a:t>
                      </a:r>
                    </a:p>
                  </a:txBody>
                  <a:tcPr marL="6504" marR="6504" marT="6504" marB="0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Task Group</a:t>
                      </a:r>
                    </a:p>
                  </a:txBody>
                  <a:tcPr marL="6504" marR="6504" marT="6504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Relevant for Paper TMF?</a:t>
                      </a:r>
                    </a:p>
                  </a:txBody>
                  <a:tcPr marL="6504" marR="6504" marT="6504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Relevant for eTMF?</a:t>
                      </a:r>
                    </a:p>
                  </a:txBody>
                  <a:tcPr marL="6504" marR="6504" marT="6504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Tasks / Process steps</a:t>
                      </a:r>
                    </a:p>
                  </a:txBody>
                  <a:tcPr marL="6504" marR="6504" marT="6504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Key elements</a:t>
                      </a:r>
                    </a:p>
                  </a:txBody>
                  <a:tcPr marL="6504" marR="6504" marT="6504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Add company specific role</a:t>
                      </a:r>
                    </a:p>
                  </a:txBody>
                  <a:tcPr marL="6504" marR="6504" marT="6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148"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6504" marR="6504" marT="6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Coordinate TMF inspection aspects with Health Authority</a:t>
                      </a:r>
                    </a:p>
                  </a:txBody>
                  <a:tcPr marL="6504" marR="6504" marT="6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6504" marR="6504" marT="6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6504" marR="6504" marT="6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Clarify studies in scope with inspector(s)</a:t>
                      </a:r>
                    </a:p>
                  </a:txBody>
                  <a:tcPr marL="6504" marR="6504" marT="6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All aspects of access to system, paper documents</a:t>
                      </a:r>
                    </a:p>
                  </a:txBody>
                  <a:tcPr marL="6504" marR="6504" marT="6504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504" marR="6504" marT="6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870"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Plan the inspection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Preparing training and other briefing materials for inspectors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This could be guidance notes or quick reference guides with screen shots. It could also comprise brief introduction to the TMF process. Finally it could be a roadmap of the TMF content adapted to the trials in scope.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504" marR="6504" marT="6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Rectangular Callout 10"/>
          <p:cNvSpPr/>
          <p:nvPr/>
        </p:nvSpPr>
        <p:spPr>
          <a:xfrm>
            <a:off x="395536" y="4077072"/>
            <a:ext cx="1440160" cy="936104"/>
          </a:xfrm>
          <a:prstGeom prst="wedgeRectCallout">
            <a:avLst>
              <a:gd name="adj1" fmla="val -3527"/>
              <a:gd name="adj2" fmla="val -159318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400" dirty="0" err="1">
                <a:solidFill>
                  <a:schemeClr val="tx1"/>
                </a:solidFill>
              </a:rPr>
              <a:t>Tasks</a:t>
            </a:r>
            <a:r>
              <a:rPr lang="da-DK" sz="1400" dirty="0">
                <a:solidFill>
                  <a:schemeClr val="tx1"/>
                </a:solidFill>
              </a:rPr>
              <a:t> </a:t>
            </a:r>
            <a:r>
              <a:rPr lang="da-DK" sz="1400" dirty="0" err="1">
                <a:solidFill>
                  <a:schemeClr val="tx1"/>
                </a:solidFill>
              </a:rPr>
              <a:t>are</a:t>
            </a:r>
            <a:r>
              <a:rPr lang="da-DK" sz="1400" dirty="0">
                <a:solidFill>
                  <a:schemeClr val="tx1"/>
                </a:solidFill>
              </a:rPr>
              <a:t> </a:t>
            </a:r>
            <a:r>
              <a:rPr lang="da-DK" sz="1400" dirty="0" err="1">
                <a:solidFill>
                  <a:schemeClr val="tx1"/>
                </a:solidFill>
              </a:rPr>
              <a:t>grouped</a:t>
            </a:r>
            <a:r>
              <a:rPr lang="da-DK" sz="1400" dirty="0">
                <a:solidFill>
                  <a:schemeClr val="tx1"/>
                </a:solidFill>
              </a:rPr>
              <a:t> to </a:t>
            </a:r>
            <a:r>
              <a:rPr lang="da-DK" sz="1400" dirty="0" err="1">
                <a:solidFill>
                  <a:schemeClr val="tx1"/>
                </a:solidFill>
              </a:rPr>
              <a:t>ease</a:t>
            </a:r>
            <a:r>
              <a:rPr lang="da-DK" sz="1400" dirty="0">
                <a:solidFill>
                  <a:schemeClr val="tx1"/>
                </a:solidFill>
              </a:rPr>
              <a:t> </a:t>
            </a:r>
            <a:r>
              <a:rPr lang="da-DK" sz="1400" dirty="0" err="1">
                <a:solidFill>
                  <a:schemeClr val="tx1"/>
                </a:solidFill>
              </a:rPr>
              <a:t>overview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3563888" y="4841540"/>
            <a:ext cx="1800200" cy="936104"/>
          </a:xfrm>
          <a:prstGeom prst="wedgeRectCallout">
            <a:avLst>
              <a:gd name="adj1" fmla="val -5379"/>
              <a:gd name="adj2" fmla="val -221386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400" dirty="0">
                <a:solidFill>
                  <a:schemeClr val="tx1"/>
                </a:solidFill>
              </a:rPr>
              <a:t>Short </a:t>
            </a:r>
            <a:r>
              <a:rPr lang="da-DK" sz="1400" dirty="0" err="1">
                <a:solidFill>
                  <a:schemeClr val="tx1"/>
                </a:solidFill>
              </a:rPr>
              <a:t>description</a:t>
            </a:r>
            <a:r>
              <a:rPr lang="da-DK" sz="1400" dirty="0">
                <a:solidFill>
                  <a:schemeClr val="tx1"/>
                </a:solidFill>
              </a:rPr>
              <a:t> of the </a:t>
            </a:r>
            <a:r>
              <a:rPr lang="da-DK" sz="1400" dirty="0" err="1">
                <a:solidFill>
                  <a:schemeClr val="tx1"/>
                </a:solidFill>
              </a:rPr>
              <a:t>actual</a:t>
            </a:r>
            <a:r>
              <a:rPr lang="da-DK" sz="1400" dirty="0">
                <a:solidFill>
                  <a:schemeClr val="tx1"/>
                </a:solidFill>
              </a:rPr>
              <a:t> </a:t>
            </a:r>
            <a:r>
              <a:rPr lang="da-DK" sz="1400" dirty="0" err="1">
                <a:solidFill>
                  <a:schemeClr val="tx1"/>
                </a:solidFill>
              </a:rPr>
              <a:t>task</a:t>
            </a:r>
            <a:r>
              <a:rPr lang="da-DK" sz="1400" dirty="0">
                <a:solidFill>
                  <a:schemeClr val="tx1"/>
                </a:solidFill>
              </a:rPr>
              <a:t> or </a:t>
            </a:r>
            <a:r>
              <a:rPr lang="da-DK" sz="1400" dirty="0" err="1">
                <a:solidFill>
                  <a:schemeClr val="tx1"/>
                </a:solidFill>
              </a:rPr>
              <a:t>process</a:t>
            </a:r>
            <a:r>
              <a:rPr lang="da-DK" sz="1400" dirty="0">
                <a:solidFill>
                  <a:schemeClr val="tx1"/>
                </a:solidFill>
              </a:rPr>
              <a:t> step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1412032" y="5157192"/>
            <a:ext cx="1800200" cy="936104"/>
          </a:xfrm>
          <a:prstGeom prst="wedgeRectCallout">
            <a:avLst>
              <a:gd name="adj1" fmla="val 27954"/>
              <a:gd name="adj2" fmla="val -262086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400" dirty="0" err="1">
                <a:solidFill>
                  <a:schemeClr val="tx1"/>
                </a:solidFill>
              </a:rPr>
              <a:t>Indication</a:t>
            </a:r>
            <a:r>
              <a:rPr lang="da-DK" sz="1400" dirty="0">
                <a:solidFill>
                  <a:schemeClr val="tx1"/>
                </a:solidFill>
              </a:rPr>
              <a:t> of </a:t>
            </a:r>
            <a:r>
              <a:rPr lang="da-DK" sz="1400" dirty="0" err="1">
                <a:solidFill>
                  <a:schemeClr val="tx1"/>
                </a:solidFill>
              </a:rPr>
              <a:t>whether</a:t>
            </a:r>
            <a:r>
              <a:rPr lang="da-DK" sz="1400" dirty="0">
                <a:solidFill>
                  <a:schemeClr val="tx1"/>
                </a:solidFill>
              </a:rPr>
              <a:t> the </a:t>
            </a:r>
            <a:r>
              <a:rPr lang="da-DK" sz="1400" dirty="0" err="1">
                <a:solidFill>
                  <a:schemeClr val="tx1"/>
                </a:solidFill>
              </a:rPr>
              <a:t>task</a:t>
            </a:r>
            <a:r>
              <a:rPr lang="da-DK" sz="1400" dirty="0">
                <a:solidFill>
                  <a:schemeClr val="tx1"/>
                </a:solidFill>
              </a:rPr>
              <a:t> is relevant for eTMF or </a:t>
            </a:r>
            <a:r>
              <a:rPr lang="da-DK" sz="1400" dirty="0" err="1">
                <a:solidFill>
                  <a:schemeClr val="tx1"/>
                </a:solidFill>
              </a:rPr>
              <a:t>paper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5580112" y="4722997"/>
            <a:ext cx="2376264" cy="1082267"/>
          </a:xfrm>
          <a:prstGeom prst="wedgeRectCallout">
            <a:avLst>
              <a:gd name="adj1" fmla="val -51941"/>
              <a:gd name="adj2" fmla="val -181703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400" dirty="0">
                <a:solidFill>
                  <a:schemeClr val="tx1"/>
                </a:solidFill>
              </a:rPr>
              <a:t>Definition of </a:t>
            </a:r>
            <a:r>
              <a:rPr lang="da-DK" sz="1400" dirty="0" err="1">
                <a:solidFill>
                  <a:schemeClr val="tx1"/>
                </a:solidFill>
              </a:rPr>
              <a:t>key</a:t>
            </a:r>
            <a:r>
              <a:rPr lang="da-DK" sz="1400" dirty="0">
                <a:solidFill>
                  <a:schemeClr val="tx1"/>
                </a:solidFill>
              </a:rPr>
              <a:t> elements; </a:t>
            </a:r>
            <a:r>
              <a:rPr lang="da-DK" sz="1400" dirty="0" err="1">
                <a:solidFill>
                  <a:schemeClr val="tx1"/>
                </a:solidFill>
              </a:rPr>
              <a:t>used</a:t>
            </a:r>
            <a:r>
              <a:rPr lang="da-DK" sz="1400" dirty="0">
                <a:solidFill>
                  <a:schemeClr val="tx1"/>
                </a:solidFill>
              </a:rPr>
              <a:t> to </a:t>
            </a:r>
            <a:r>
              <a:rPr lang="da-DK" sz="1400" dirty="0" err="1">
                <a:solidFill>
                  <a:schemeClr val="tx1"/>
                </a:solidFill>
              </a:rPr>
              <a:t>ensure</a:t>
            </a:r>
            <a:r>
              <a:rPr lang="da-DK" sz="1400" dirty="0">
                <a:solidFill>
                  <a:schemeClr val="tx1"/>
                </a:solidFill>
              </a:rPr>
              <a:t> </a:t>
            </a:r>
            <a:r>
              <a:rPr lang="da-DK" sz="1400" dirty="0" err="1">
                <a:solidFill>
                  <a:schemeClr val="tx1"/>
                </a:solidFill>
              </a:rPr>
              <a:t>common</a:t>
            </a:r>
            <a:r>
              <a:rPr lang="da-DK" sz="1400" dirty="0">
                <a:solidFill>
                  <a:schemeClr val="tx1"/>
                </a:solidFill>
              </a:rPr>
              <a:t> </a:t>
            </a:r>
            <a:r>
              <a:rPr lang="da-DK" sz="1400" dirty="0" err="1">
                <a:solidFill>
                  <a:schemeClr val="tx1"/>
                </a:solidFill>
              </a:rPr>
              <a:t>understanding</a:t>
            </a:r>
            <a:r>
              <a:rPr lang="da-DK" sz="1400" dirty="0">
                <a:solidFill>
                  <a:schemeClr val="tx1"/>
                </a:solidFill>
              </a:rPr>
              <a:t> of the content of the </a:t>
            </a:r>
            <a:r>
              <a:rPr lang="da-DK" sz="1400" dirty="0" err="1">
                <a:solidFill>
                  <a:schemeClr val="tx1"/>
                </a:solidFill>
              </a:rPr>
              <a:t>task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6588224" y="3789040"/>
            <a:ext cx="2376264" cy="798773"/>
          </a:xfrm>
          <a:prstGeom prst="wedgeRectCallout">
            <a:avLst>
              <a:gd name="adj1" fmla="val 25421"/>
              <a:gd name="adj2" fmla="val -169612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400" dirty="0">
                <a:solidFill>
                  <a:schemeClr val="tx1"/>
                </a:solidFill>
              </a:rPr>
              <a:t>Columns </a:t>
            </a:r>
            <a:r>
              <a:rPr lang="da-DK" sz="1400" dirty="0" err="1">
                <a:solidFill>
                  <a:schemeClr val="tx1"/>
                </a:solidFill>
              </a:rPr>
              <a:t>added</a:t>
            </a:r>
            <a:r>
              <a:rPr lang="da-DK" sz="1400" dirty="0">
                <a:solidFill>
                  <a:schemeClr val="tx1"/>
                </a:solidFill>
              </a:rPr>
              <a:t> to </a:t>
            </a:r>
            <a:r>
              <a:rPr lang="da-DK" sz="1400" dirty="0" err="1">
                <a:solidFill>
                  <a:schemeClr val="tx1"/>
                </a:solidFill>
              </a:rPr>
              <a:t>be</a:t>
            </a:r>
            <a:r>
              <a:rPr lang="da-DK" sz="1400" dirty="0">
                <a:solidFill>
                  <a:schemeClr val="tx1"/>
                </a:solidFill>
              </a:rPr>
              <a:t> </a:t>
            </a:r>
            <a:r>
              <a:rPr lang="da-DK" sz="1400" dirty="0" err="1">
                <a:solidFill>
                  <a:schemeClr val="tx1"/>
                </a:solidFill>
              </a:rPr>
              <a:t>used</a:t>
            </a:r>
            <a:r>
              <a:rPr lang="da-DK" sz="1400" dirty="0">
                <a:solidFill>
                  <a:schemeClr val="tx1"/>
                </a:solidFill>
              </a:rPr>
              <a:t> for organisation-</a:t>
            </a:r>
            <a:r>
              <a:rPr lang="da-DK" sz="1400" dirty="0" err="1">
                <a:solidFill>
                  <a:schemeClr val="tx1"/>
                </a:solidFill>
              </a:rPr>
              <a:t>specific</a:t>
            </a:r>
            <a:r>
              <a:rPr lang="da-DK" sz="1400" dirty="0">
                <a:solidFill>
                  <a:schemeClr val="tx1"/>
                </a:solidFill>
              </a:rPr>
              <a:t> </a:t>
            </a:r>
            <a:r>
              <a:rPr lang="da-DK" sz="1400" dirty="0" err="1">
                <a:solidFill>
                  <a:schemeClr val="tx1"/>
                </a:solidFill>
              </a:rPr>
              <a:t>roles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8655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11572</TotalTime>
  <Words>435</Words>
  <Application>Microsoft Office PowerPoint</Application>
  <PresentationFormat>On-screen Show (4:3)</PresentationFormat>
  <Paragraphs>110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Lucida Sans Unicode</vt:lpstr>
      <vt:lpstr>Verdana</vt:lpstr>
      <vt:lpstr>Wingdings</vt:lpstr>
      <vt:lpstr>Wingdings 2</vt:lpstr>
      <vt:lpstr>Wingdings 3</vt:lpstr>
      <vt:lpstr>Concourse</vt:lpstr>
      <vt:lpstr>PowerPoint Presentation</vt:lpstr>
      <vt:lpstr>Scope</vt:lpstr>
      <vt:lpstr>Members of the Group</vt:lpstr>
      <vt:lpstr>Gathering best practices</vt:lpstr>
      <vt:lpstr>Inspection Readiness RACI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Redding</dc:creator>
  <cp:lastModifiedBy>Eldin Rammell</cp:lastModifiedBy>
  <cp:revision>129</cp:revision>
  <dcterms:created xsi:type="dcterms:W3CDTF">2014-10-27T01:11:31Z</dcterms:created>
  <dcterms:modified xsi:type="dcterms:W3CDTF">2017-01-13T12:40:06Z</dcterms:modified>
</cp:coreProperties>
</file>