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67" r:id="rId2"/>
    <p:sldId id="468" r:id="rId3"/>
    <p:sldId id="469" r:id="rId4"/>
    <p:sldId id="470" r:id="rId5"/>
    <p:sldId id="471" r:id="rId6"/>
    <p:sldId id="472" r:id="rId7"/>
    <p:sldId id="473" r:id="rId8"/>
    <p:sldId id="474" r:id="rId9"/>
    <p:sldId id="475" r:id="rId10"/>
    <p:sldId id="476" r:id="rId11"/>
    <p:sldId id="477" r:id="rId12"/>
    <p:sldId id="4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86501" autoAdjust="0"/>
  </p:normalViewPr>
  <p:slideViewPr>
    <p:cSldViewPr>
      <p:cViewPr varScale="1">
        <p:scale>
          <a:sx n="71" d="100"/>
          <a:sy n="71" d="100"/>
        </p:scale>
        <p:origin x="1934" y="67"/>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F6600-3375-4464-BEED-C77385151ADD}" type="datetimeFigureOut">
              <a:rPr lang="en-GB" smtClean="0"/>
              <a:t>27/02/2017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B52AC-CF57-4919-AEF8-2163B1050E5F}" type="slidenum">
              <a:rPr lang="en-GB" smtClean="0"/>
              <a:t>‹#›</a:t>
            </a:fld>
            <a:endParaRPr lang="en-GB"/>
          </a:p>
        </p:txBody>
      </p:sp>
    </p:spTree>
    <p:extLst>
      <p:ext uri="{BB962C8B-B14F-4D97-AF65-F5344CB8AC3E}">
        <p14:creationId xmlns:p14="http://schemas.microsoft.com/office/powerpoint/2010/main" val="348182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1FFB-1849-4CAB-AE62-8961F9A6DF32}" type="slidenum">
              <a:rPr lang="en-US" smtClean="0"/>
              <a:t>1</a:t>
            </a:fld>
            <a:endParaRPr lang="en-US" dirty="0"/>
          </a:p>
        </p:txBody>
      </p:sp>
    </p:spTree>
    <p:extLst>
      <p:ext uri="{BB962C8B-B14F-4D97-AF65-F5344CB8AC3E}">
        <p14:creationId xmlns:p14="http://schemas.microsoft.com/office/powerpoint/2010/main" val="167381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information on charter, goals, etc. </a:t>
            </a:r>
          </a:p>
        </p:txBody>
      </p:sp>
      <p:sp>
        <p:nvSpPr>
          <p:cNvPr id="4" name="Slide Number Placeholder 3"/>
          <p:cNvSpPr>
            <a:spLocks noGrp="1"/>
          </p:cNvSpPr>
          <p:nvPr>
            <p:ph type="sldNum" sz="quarter" idx="10"/>
          </p:nvPr>
        </p:nvSpPr>
        <p:spPr/>
        <p:txBody>
          <a:bodyPr/>
          <a:lstStyle/>
          <a:p>
            <a:fld id="{64601FFB-1849-4CAB-AE62-8961F9A6DF32}" type="slidenum">
              <a:rPr lang="en-US" smtClean="0"/>
              <a:t>2</a:t>
            </a:fld>
            <a:endParaRPr lang="en-US" dirty="0"/>
          </a:p>
        </p:txBody>
      </p:sp>
    </p:spTree>
    <p:extLst>
      <p:ext uri="{BB962C8B-B14F-4D97-AF65-F5344CB8AC3E}">
        <p14:creationId xmlns:p14="http://schemas.microsoft.com/office/powerpoint/2010/main" val="134468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1FFB-1849-4CAB-AE62-8961F9A6DF32}" type="slidenum">
              <a:rPr lang="en-US" smtClean="0"/>
              <a:t>4</a:t>
            </a:fld>
            <a:endParaRPr lang="en-US" dirty="0"/>
          </a:p>
        </p:txBody>
      </p:sp>
    </p:spTree>
    <p:extLst>
      <p:ext uri="{BB962C8B-B14F-4D97-AF65-F5344CB8AC3E}">
        <p14:creationId xmlns:p14="http://schemas.microsoft.com/office/powerpoint/2010/main" val="131677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1FFB-1849-4CAB-AE62-8961F9A6DF32}" type="slidenum">
              <a:rPr lang="en-US" smtClean="0"/>
              <a:t>5</a:t>
            </a:fld>
            <a:endParaRPr lang="en-US" dirty="0"/>
          </a:p>
        </p:txBody>
      </p:sp>
    </p:spTree>
    <p:extLst>
      <p:ext uri="{BB962C8B-B14F-4D97-AF65-F5344CB8AC3E}">
        <p14:creationId xmlns:p14="http://schemas.microsoft.com/office/powerpoint/2010/main" val="68039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1FFB-1849-4CAB-AE62-8961F9A6DF32}" type="slidenum">
              <a:rPr lang="en-US" smtClean="0"/>
              <a:t>6</a:t>
            </a:fld>
            <a:endParaRPr lang="en-US" dirty="0"/>
          </a:p>
        </p:txBody>
      </p:sp>
    </p:spTree>
    <p:extLst>
      <p:ext uri="{BB962C8B-B14F-4D97-AF65-F5344CB8AC3E}">
        <p14:creationId xmlns:p14="http://schemas.microsoft.com/office/powerpoint/2010/main" val="1834278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1FFB-1849-4CAB-AE62-8961F9A6DF32}" type="slidenum">
              <a:rPr lang="en-US" smtClean="0"/>
              <a:t>9</a:t>
            </a:fld>
            <a:endParaRPr lang="en-US" dirty="0"/>
          </a:p>
        </p:txBody>
      </p:sp>
    </p:spTree>
    <p:extLst>
      <p:ext uri="{BB962C8B-B14F-4D97-AF65-F5344CB8AC3E}">
        <p14:creationId xmlns:p14="http://schemas.microsoft.com/office/powerpoint/2010/main" val="47935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1FFB-1849-4CAB-AE62-8961F9A6DF32}" type="slidenum">
              <a:rPr lang="en-US" smtClean="0"/>
              <a:t>10</a:t>
            </a:fld>
            <a:endParaRPr lang="en-US" dirty="0"/>
          </a:p>
        </p:txBody>
      </p:sp>
    </p:spTree>
    <p:extLst>
      <p:ext uri="{BB962C8B-B14F-4D97-AF65-F5344CB8AC3E}">
        <p14:creationId xmlns:p14="http://schemas.microsoft.com/office/powerpoint/2010/main" val="202612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1FFB-1849-4CAB-AE62-8961F9A6DF32}" type="slidenum">
              <a:rPr lang="en-US" smtClean="0"/>
              <a:t>11</a:t>
            </a:fld>
            <a:endParaRPr lang="en-US" dirty="0"/>
          </a:p>
        </p:txBody>
      </p:sp>
    </p:spTree>
    <p:extLst>
      <p:ext uri="{BB962C8B-B14F-4D97-AF65-F5344CB8AC3E}">
        <p14:creationId xmlns:p14="http://schemas.microsoft.com/office/powerpoint/2010/main" val="409082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1FFB-1849-4CAB-AE62-8961F9A6DF32}" type="slidenum">
              <a:rPr lang="en-US" smtClean="0"/>
              <a:t>12</a:t>
            </a:fld>
            <a:endParaRPr lang="en-US" dirty="0"/>
          </a:p>
        </p:txBody>
      </p:sp>
    </p:spTree>
    <p:extLst>
      <p:ext uri="{BB962C8B-B14F-4D97-AF65-F5344CB8AC3E}">
        <p14:creationId xmlns:p14="http://schemas.microsoft.com/office/powerpoint/2010/main" val="1142760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2/27/2017</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IA_Logo_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3" name="Subtitle 2"/>
          <p:cNvSpPr>
            <a:spLocks noGrp="1"/>
          </p:cNvSpPr>
          <p:nvPr>
            <p:ph type="subTitle" idx="1" hasCustomPrompt="1"/>
          </p:nvPr>
        </p:nvSpPr>
        <p:spPr>
          <a:xfrm>
            <a:off x="4300069" y="2876237"/>
            <a:ext cx="4607772" cy="949663"/>
          </a:xfrm>
        </p:spPr>
        <p:txBody>
          <a:bodyPr>
            <a:normAutofit/>
          </a:bodyPr>
          <a:lstStyle>
            <a:lvl1pPr marL="0" indent="0" algn="l">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Location</a:t>
            </a:r>
          </a:p>
        </p:txBody>
      </p:sp>
      <p:pic>
        <p:nvPicPr>
          <p:cNvPr id="12" name="Picture 11" descr="DIA_Logo_RE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3100" y="4231386"/>
            <a:ext cx="2743200" cy="1069848"/>
          </a:xfrm>
          <a:prstGeom prst="rect">
            <a:avLst/>
          </a:prstGeom>
        </p:spPr>
      </p:pic>
      <p:sp>
        <p:nvSpPr>
          <p:cNvPr id="13" name="Title 1"/>
          <p:cNvSpPr>
            <a:spLocks noGrp="1"/>
          </p:cNvSpPr>
          <p:nvPr>
            <p:ph type="ctrTitle" hasCustomPrompt="1"/>
          </p:nvPr>
        </p:nvSpPr>
        <p:spPr>
          <a:xfrm>
            <a:off x="4300068" y="1389112"/>
            <a:ext cx="4607774" cy="1470025"/>
          </a:xfrm>
        </p:spPr>
        <p:txBody>
          <a:bodyPr>
            <a:normAutofit/>
          </a:bodyPr>
          <a:lstStyle>
            <a:lvl1pPr>
              <a:defRPr sz="3200" b="0"/>
            </a:lvl1pPr>
          </a:lstStyle>
          <a:p>
            <a:r>
              <a:rPr lang="en-US" dirty="0">
                <a:solidFill>
                  <a:schemeClr val="bg1"/>
                </a:solidFill>
              </a:rPr>
              <a:t>Meeting Title</a:t>
            </a:r>
            <a:endParaRPr lang="en-US" dirty="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322" y="852292"/>
            <a:ext cx="4831082" cy="5953455"/>
          </a:xfrm>
          <a:prstGeom prst="rect">
            <a:avLst/>
          </a:prstGeom>
        </p:spPr>
      </p:pic>
    </p:spTree>
    <p:extLst>
      <p:ext uri="{BB962C8B-B14F-4D97-AF65-F5344CB8AC3E}">
        <p14:creationId xmlns:p14="http://schemas.microsoft.com/office/powerpoint/2010/main" val="6686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7" name="Rectangle 6"/>
          <p:cNvSpPr/>
          <p:nvPr userDrawn="1"/>
        </p:nvSpPr>
        <p:spPr>
          <a:xfrm>
            <a:off x="10115"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550" y="5958019"/>
            <a:ext cx="1840901" cy="809362"/>
          </a:xfrm>
          <a:prstGeom prst="rect">
            <a:avLst/>
          </a:prstGeom>
        </p:spPr>
      </p:pic>
      <p:sp>
        <p:nvSpPr>
          <p:cNvPr id="9" name="Slide Number Placeholder 5"/>
          <p:cNvSpPr>
            <a:spLocks noGrp="1"/>
          </p:cNvSpPr>
          <p:nvPr>
            <p:ph type="sldNum" sz="quarter" idx="12"/>
          </p:nvPr>
        </p:nvSpPr>
        <p:spPr>
          <a:xfrm>
            <a:off x="7620000" y="6422771"/>
            <a:ext cx="1143000" cy="365125"/>
          </a:xfrm>
          <a:prstGeom prst="rect">
            <a:avLst/>
          </a:prstGeom>
        </p:spPr>
        <p:txBody>
          <a:bodyPr/>
          <a:lstStyle>
            <a:lvl1pPr algn="r">
              <a:defRPr sz="1800">
                <a:solidFill>
                  <a:srgbClr val="2F62A2"/>
                </a:solidFill>
              </a:defRPr>
            </a:lvl1pPr>
          </a:lstStyle>
          <a:p>
            <a:fld id="{AEC0BCFD-AF18-4774-8EC1-46B0DEBC1A7F}" type="slidenum">
              <a:rPr lang="en-US" smtClean="0"/>
              <a:pPr/>
              <a:t>‹#›</a:t>
            </a:fld>
            <a:endParaRPr lang="en-US" dirty="0"/>
          </a:p>
        </p:txBody>
      </p:sp>
      <p:sp>
        <p:nvSpPr>
          <p:cNvPr id="11" name="Table Placeholder 10"/>
          <p:cNvSpPr>
            <a:spLocks noGrp="1"/>
          </p:cNvSpPr>
          <p:nvPr>
            <p:ph type="tbl" sz="quarter" idx="13"/>
          </p:nvPr>
        </p:nvSpPr>
        <p:spPr>
          <a:xfrm>
            <a:off x="486508" y="1828800"/>
            <a:ext cx="8200292" cy="2362200"/>
          </a:xfrm>
        </p:spPr>
        <p:txBody>
          <a:bodyPr/>
          <a:lstStyle/>
          <a:p>
            <a:endParaRPr lang="en-US" dirty="0"/>
          </a:p>
        </p:txBody>
      </p:sp>
    </p:spTree>
    <p:extLst>
      <p:ext uri="{BB962C8B-B14F-4D97-AF65-F5344CB8AC3E}">
        <p14:creationId xmlns:p14="http://schemas.microsoft.com/office/powerpoint/2010/main" val="69373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2/27/2017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2/27/2017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2/27/2017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2/27/2017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eaLnBrk="1" latinLnBrk="0" hangingPunct="1"/>
            <a:fld id="{544213AF-26F6-41FA-8D85-E2C5388D6E58}" type="datetimeFigureOut">
              <a:rPr lang="en-US" smtClean="0"/>
              <a:pPr eaLnBrk="1" latinLnBrk="0" hangingPunct="1"/>
              <a:t>2/27/2017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2/27/2017</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eaLnBrk="1" latinLnBrk="0" hangingPunct="1"/>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2/27/2017</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63147" y="5803073"/>
            <a:ext cx="2180853" cy="105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5"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Quality Subgroup Output</a:t>
            </a:r>
          </a:p>
        </p:txBody>
      </p:sp>
      <p:sp>
        <p:nvSpPr>
          <p:cNvPr id="2" name="Text Placeholder 1"/>
          <p:cNvSpPr>
            <a:spLocks noGrp="1"/>
          </p:cNvSpPr>
          <p:nvPr>
            <p:ph type="subTitle" idx="1"/>
          </p:nvPr>
        </p:nvSpPr>
        <p:spPr>
          <a:prstGeom prst="rect">
            <a:avLst/>
          </a:prstGeom>
        </p:spPr>
        <p:txBody>
          <a:bodyPr>
            <a:noAutofit/>
          </a:bodyPr>
          <a:lstStyle/>
          <a:p>
            <a:r>
              <a:rPr lang="en-US" dirty="0"/>
              <a:t>07 November 2016</a:t>
            </a:r>
          </a:p>
        </p:txBody>
      </p:sp>
    </p:spTree>
    <p:extLst>
      <p:ext uri="{BB962C8B-B14F-4D97-AF65-F5344CB8AC3E}">
        <p14:creationId xmlns:p14="http://schemas.microsoft.com/office/powerpoint/2010/main" val="181194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Considerations</a:t>
            </a:r>
          </a:p>
        </p:txBody>
      </p:sp>
      <p:graphicFrame>
        <p:nvGraphicFramePr>
          <p:cNvPr id="2" name="Table 1"/>
          <p:cNvGraphicFramePr>
            <a:graphicFrameLocks noGrp="1"/>
          </p:cNvGraphicFramePr>
          <p:nvPr>
            <p:extLst/>
          </p:nvPr>
        </p:nvGraphicFramePr>
        <p:xfrm>
          <a:off x="313764" y="1331259"/>
          <a:ext cx="8458201" cy="4307541"/>
        </p:xfrm>
        <a:graphic>
          <a:graphicData uri="http://schemas.openxmlformats.org/drawingml/2006/table">
            <a:tbl>
              <a:tblPr/>
              <a:tblGrid>
                <a:gridCol w="1219201">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3962400">
                  <a:extLst>
                    <a:ext uri="{9D8B030D-6E8A-4147-A177-3AD203B41FA5}">
                      <a16:colId xmlns:a16="http://schemas.microsoft.com/office/drawing/2014/main" val="20003"/>
                    </a:ext>
                  </a:extLst>
                </a:gridCol>
              </a:tblGrid>
              <a:tr h="128178">
                <a:tc>
                  <a:txBody>
                    <a:bodyPr/>
                    <a:lstStyle/>
                    <a:p>
                      <a:pPr algn="l" fontAlgn="b"/>
                      <a:r>
                        <a:rPr lang="en-US" sz="1400" b="1" i="0" u="none" strike="noStrike">
                          <a:solidFill>
                            <a:srgbClr val="FFFFFF"/>
                          </a:solidFill>
                          <a:effectLst/>
                          <a:latin typeface="Calibri" charset="0"/>
                        </a:rPr>
                        <a:t>Quality Considerations</a:t>
                      </a:r>
                    </a:p>
                  </a:txBody>
                  <a:tcPr marL="7421" marR="7421" marT="74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400" b="1" i="0" u="none" strike="noStrike">
                          <a:solidFill>
                            <a:srgbClr val="FFFFFF"/>
                          </a:solidFill>
                          <a:effectLst/>
                          <a:latin typeface="Calibri" charset="0"/>
                        </a:rPr>
                        <a:t>Document QC</a:t>
                      </a:r>
                    </a:p>
                  </a:txBody>
                  <a:tcPr marL="7421" marR="7421" marT="7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400" b="1" i="0" u="none" strike="noStrike">
                          <a:solidFill>
                            <a:srgbClr val="FFFFFF"/>
                          </a:solidFill>
                          <a:effectLst/>
                          <a:latin typeface="Calibri" charset="0"/>
                        </a:rPr>
                        <a:t>TMF QC</a:t>
                      </a:r>
                    </a:p>
                  </a:txBody>
                  <a:tcPr marL="7421" marR="7421" marT="7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b"/>
                      <a:r>
                        <a:rPr lang="en-US" sz="1400" b="1" i="0" u="none" strike="noStrike">
                          <a:solidFill>
                            <a:srgbClr val="FFFFFF"/>
                          </a:solidFill>
                          <a:effectLst/>
                          <a:latin typeface="Calibri" charset="0"/>
                        </a:rPr>
                        <a:t>Comments</a:t>
                      </a:r>
                    </a:p>
                  </a:txBody>
                  <a:tcPr marL="7421" marR="7421" marT="74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3873400">
                <a:tc>
                  <a:txBody>
                    <a:bodyPr/>
                    <a:lstStyle/>
                    <a:p>
                      <a:pPr algn="l" fontAlgn="b"/>
                      <a:r>
                        <a:rPr lang="en-US" sz="1400" b="0" i="0" u="none" strike="noStrike" dirty="0">
                          <a:solidFill>
                            <a:srgbClr val="000000"/>
                          </a:solidFill>
                          <a:effectLst/>
                          <a:latin typeface="Calibri" charset="0"/>
                        </a:rPr>
                        <a:t>Scope</a:t>
                      </a:r>
                    </a:p>
                  </a:txBody>
                  <a:tcPr marL="7421" marR="7421" marT="7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charset="0"/>
                        </a:rPr>
                        <a:t>100% of documents should be reviewed prior to filing into the TMF.</a:t>
                      </a:r>
                    </a:p>
                  </a:txBody>
                  <a:tcPr marL="7421" marR="7421" marT="7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charset="0"/>
                        </a:rPr>
                        <a:t>Risk based or full QC may be performed.</a:t>
                      </a:r>
                    </a:p>
                  </a:txBody>
                  <a:tcPr marL="7421" marR="7421" marT="7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charset="0"/>
                        </a:rPr>
                        <a:t>Scope of document QC could be risk based or required for specific document types. </a:t>
                      </a:r>
                      <a:br>
                        <a:rPr lang="en-US" sz="1400" b="0" i="0" u="none" strike="noStrike" dirty="0">
                          <a:solidFill>
                            <a:srgbClr val="000000"/>
                          </a:solidFill>
                          <a:effectLst/>
                          <a:latin typeface="Calibri" charset="0"/>
                        </a:rPr>
                      </a:br>
                      <a:r>
                        <a:rPr lang="en-US" sz="1400" b="0" i="0" u="none" strike="noStrike" dirty="0">
                          <a:solidFill>
                            <a:srgbClr val="000000"/>
                          </a:solidFill>
                          <a:effectLst/>
                          <a:latin typeface="Calibri" charset="0"/>
                        </a:rPr>
                        <a:t>The tab specifying the document QC does not fit this sheet document QC description. It is not possible to do a 100% QC of the documents as described in the 'Document QC' tab (RUTOLA) prior filing in the TMF. </a:t>
                      </a:r>
                      <a:br>
                        <a:rPr lang="en-US" sz="1400" b="0" i="0" u="none" strike="noStrike" dirty="0">
                          <a:solidFill>
                            <a:srgbClr val="000000"/>
                          </a:solidFill>
                          <a:effectLst/>
                          <a:latin typeface="Calibri" charset="0"/>
                        </a:rPr>
                      </a:br>
                      <a:r>
                        <a:rPr lang="en-US" sz="1400" b="0" i="0" u="none" strike="noStrike" dirty="0">
                          <a:solidFill>
                            <a:srgbClr val="000000"/>
                          </a:solidFill>
                          <a:effectLst/>
                          <a:latin typeface="Calibri" charset="0"/>
                        </a:rPr>
                        <a:t>I suggest that a document QC is a document 'content' QC to ensure this is the required and expected document and that it is complete. Furthermore to check for T, O and L (in RUTOLA) . This must be done by the document owner upon receipt of the document. This is only part of the RUTOLA. </a:t>
                      </a:r>
                      <a:br>
                        <a:rPr lang="en-US" sz="1400" b="0" i="0" u="none" strike="noStrike" dirty="0">
                          <a:solidFill>
                            <a:srgbClr val="000000"/>
                          </a:solidFill>
                          <a:effectLst/>
                          <a:latin typeface="Calibri" charset="0"/>
                        </a:rPr>
                      </a:br>
                      <a:r>
                        <a:rPr lang="en-US" sz="1400" b="0" i="0" u="none" strike="noStrike" dirty="0">
                          <a:solidFill>
                            <a:srgbClr val="000000"/>
                          </a:solidFill>
                          <a:effectLst/>
                          <a:latin typeface="Calibri" charset="0"/>
                        </a:rPr>
                        <a:t>I suggest that the TMF QC can be a two step activity. One for the single TMF where there is a check for completeness and no duplicates (U and A in RUTOLA),  and one for TMF across trials where there is a risk based approach checking R (in RUTOLA) and filing timeliness.</a:t>
                      </a:r>
                    </a:p>
                  </a:txBody>
                  <a:tcPr marL="7421" marR="7421" marT="7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406729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Considerations</a:t>
            </a:r>
          </a:p>
        </p:txBody>
      </p:sp>
      <p:graphicFrame>
        <p:nvGraphicFramePr>
          <p:cNvPr id="2" name="Table 1"/>
          <p:cNvGraphicFramePr>
            <a:graphicFrameLocks noGrp="1"/>
          </p:cNvGraphicFramePr>
          <p:nvPr>
            <p:extLst/>
          </p:nvPr>
        </p:nvGraphicFramePr>
        <p:xfrm>
          <a:off x="304799" y="1589088"/>
          <a:ext cx="8458201" cy="3436023"/>
        </p:xfrm>
        <a:graphic>
          <a:graphicData uri="http://schemas.openxmlformats.org/drawingml/2006/table">
            <a:tbl>
              <a:tblPr/>
              <a:tblGrid>
                <a:gridCol w="1676761">
                  <a:extLst>
                    <a:ext uri="{9D8B030D-6E8A-4147-A177-3AD203B41FA5}">
                      <a16:colId xmlns:a16="http://schemas.microsoft.com/office/drawing/2014/main" val="20000"/>
                    </a:ext>
                  </a:extLst>
                </a:gridCol>
                <a:gridCol w="1808385">
                  <a:extLst>
                    <a:ext uri="{9D8B030D-6E8A-4147-A177-3AD203B41FA5}">
                      <a16:colId xmlns:a16="http://schemas.microsoft.com/office/drawing/2014/main" val="20001"/>
                    </a:ext>
                  </a:extLst>
                </a:gridCol>
                <a:gridCol w="1676761">
                  <a:extLst>
                    <a:ext uri="{9D8B030D-6E8A-4147-A177-3AD203B41FA5}">
                      <a16:colId xmlns:a16="http://schemas.microsoft.com/office/drawing/2014/main" val="20002"/>
                    </a:ext>
                  </a:extLst>
                </a:gridCol>
                <a:gridCol w="3296294">
                  <a:extLst>
                    <a:ext uri="{9D8B030D-6E8A-4147-A177-3AD203B41FA5}">
                      <a16:colId xmlns:a16="http://schemas.microsoft.com/office/drawing/2014/main" val="20003"/>
                    </a:ext>
                  </a:extLst>
                </a:gridCol>
              </a:tblGrid>
              <a:tr h="128178">
                <a:tc>
                  <a:txBody>
                    <a:bodyPr/>
                    <a:lstStyle/>
                    <a:p>
                      <a:pPr algn="l" fontAlgn="b"/>
                      <a:r>
                        <a:rPr lang="en-US" sz="1400" b="1" i="0" u="none" strike="noStrike">
                          <a:solidFill>
                            <a:srgbClr val="FFFFFF"/>
                          </a:solidFill>
                          <a:effectLst/>
                          <a:latin typeface="Calibri" charset="0"/>
                        </a:rPr>
                        <a:t>Quality Considerations</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l" fontAlgn="b"/>
                      <a:r>
                        <a:rPr lang="en-US" sz="1400" b="1" i="0" u="none" strike="noStrike">
                          <a:solidFill>
                            <a:srgbClr val="FFFFFF"/>
                          </a:solidFill>
                          <a:effectLst/>
                          <a:latin typeface="Calibri" charset="0"/>
                        </a:rPr>
                        <a:t>Document QC</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l" fontAlgn="b"/>
                      <a:r>
                        <a:rPr lang="en-US" sz="1400" b="1" i="0" u="none" strike="noStrike">
                          <a:solidFill>
                            <a:srgbClr val="FFFFFF"/>
                          </a:solidFill>
                          <a:effectLst/>
                          <a:latin typeface="Calibri" charset="0"/>
                        </a:rPr>
                        <a:t>TMF QC</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l" fontAlgn="b"/>
                      <a:r>
                        <a:rPr lang="en-US" sz="1400" b="1" i="0" u="none" strike="noStrike" dirty="0">
                          <a:solidFill>
                            <a:srgbClr val="FFFFFF"/>
                          </a:solidFill>
                          <a:effectLst/>
                          <a:latin typeface="Calibri" charset="0"/>
                        </a:rPr>
                        <a:t>Comments</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384533">
                <a:tc>
                  <a:txBody>
                    <a:bodyPr/>
                    <a:lstStyle/>
                    <a:p>
                      <a:pPr algn="l" fontAlgn="b"/>
                      <a:r>
                        <a:rPr lang="en-US" sz="1400" b="0" i="0" u="none" strike="noStrike" dirty="0">
                          <a:solidFill>
                            <a:srgbClr val="000000"/>
                          </a:solidFill>
                          <a:effectLst/>
                          <a:latin typeface="Calibri" charset="0"/>
                        </a:rPr>
                        <a:t>Oversight QC</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k-SK" sz="1400" b="0" i="0" u="none" strike="noStrike">
                          <a:solidFill>
                            <a:srgbClr val="000000"/>
                          </a:solidFill>
                          <a:effectLst/>
                          <a:latin typeface="Calibri" charset="0"/>
                        </a:rPr>
                        <a:t> </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charset="0"/>
                        </a:rPr>
                        <a:t>Sponsor oversight of the CRO/vendors</a:t>
                      </a:r>
                      <a:br>
                        <a:rPr lang="en-US" sz="1400" b="0" i="0" u="none" strike="noStrike">
                          <a:solidFill>
                            <a:srgbClr val="000000"/>
                          </a:solidFill>
                          <a:effectLst/>
                          <a:latin typeface="Calibri" charset="0"/>
                        </a:rPr>
                      </a:br>
                      <a:r>
                        <a:rPr lang="en-US" sz="1400" b="0" i="0" u="none" strike="noStrike">
                          <a:solidFill>
                            <a:srgbClr val="000000"/>
                          </a:solidFill>
                          <a:effectLst/>
                          <a:latin typeface="Calibri" charset="0"/>
                        </a:rPr>
                        <a:t>Written proof of QC from the CRO (in the contract)</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k-SK" sz="1400" b="0" i="0" u="none" strike="noStrike">
                          <a:solidFill>
                            <a:srgbClr val="000000"/>
                          </a:solidFill>
                          <a:effectLst/>
                          <a:latin typeface="Calibri" charset="0"/>
                        </a:rPr>
                        <a:t> </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889">
                <a:tc>
                  <a:txBody>
                    <a:bodyPr/>
                    <a:lstStyle/>
                    <a:p>
                      <a:pPr algn="l" fontAlgn="b"/>
                      <a:r>
                        <a:rPr lang="en-US" sz="1400" b="0" i="0" u="none" strike="noStrike">
                          <a:solidFill>
                            <a:srgbClr val="000000"/>
                          </a:solidFill>
                          <a:effectLst/>
                          <a:latin typeface="Calibri" charset="0"/>
                        </a:rPr>
                        <a:t>List of TMF Repositories </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charset="0"/>
                        </a:rPr>
                        <a:t>Document (i.e. artifact) location of each document type (may be an appendix to the TMF Plan).</a:t>
                      </a:r>
                      <a:br>
                        <a:rPr lang="en-US" sz="1400" b="0" i="0" u="none" strike="noStrike">
                          <a:solidFill>
                            <a:srgbClr val="000000"/>
                          </a:solidFill>
                          <a:effectLst/>
                          <a:latin typeface="Calibri" charset="0"/>
                        </a:rPr>
                      </a:br>
                      <a:r>
                        <a:rPr lang="en-US" sz="1400" b="0" i="0" u="none" strike="noStrike">
                          <a:solidFill>
                            <a:srgbClr val="000000"/>
                          </a:solidFill>
                          <a:effectLst/>
                          <a:latin typeface="Calibri" charset="0"/>
                        </a:rPr>
                        <a:t>Document (i.e. artifact) owner (may be an appendix to the TMF Plan)</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sk-SK" sz="1400" b="0" i="0" u="none" strike="noStrike">
                          <a:solidFill>
                            <a:srgbClr val="000000"/>
                          </a:solidFill>
                          <a:effectLst/>
                          <a:latin typeface="Calibri" charset="0"/>
                        </a:rPr>
                        <a:t> </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Calibri" charset="0"/>
                        </a:rPr>
                        <a:t>All of the TMF documents may not reside in the same location.  Important to understand document location and how this impacts the TMF quality.</a:t>
                      </a:r>
                      <a:br>
                        <a:rPr lang="en-US" sz="1400" b="0" i="0" u="none" strike="noStrike" dirty="0">
                          <a:solidFill>
                            <a:srgbClr val="000000"/>
                          </a:solidFill>
                          <a:effectLst/>
                          <a:latin typeface="Calibri" charset="0"/>
                        </a:rPr>
                      </a:br>
                      <a:endParaRPr lang="en-US" sz="1400" b="0" i="0" u="none" strike="noStrike" dirty="0">
                        <a:solidFill>
                          <a:srgbClr val="000000"/>
                        </a:solidFill>
                        <a:effectLst/>
                        <a:latin typeface="Calibri" charset="0"/>
                      </a:endParaRP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7407063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Tools</a:t>
            </a:r>
          </a:p>
        </p:txBody>
      </p:sp>
      <p:graphicFrame>
        <p:nvGraphicFramePr>
          <p:cNvPr id="3" name="Table 2"/>
          <p:cNvGraphicFramePr>
            <a:graphicFrameLocks noGrp="1"/>
          </p:cNvGraphicFramePr>
          <p:nvPr>
            <p:extLst/>
          </p:nvPr>
        </p:nvGraphicFramePr>
        <p:xfrm>
          <a:off x="452718" y="1905000"/>
          <a:ext cx="8229599" cy="3431522"/>
        </p:xfrm>
        <a:graphic>
          <a:graphicData uri="http://schemas.openxmlformats.org/drawingml/2006/table">
            <a:tbl>
              <a:tblPr>
                <a:tableStyleId>{69CF1AB2-1976-4502-BF36-3FF5EA218861}</a:tableStyleId>
              </a:tblPr>
              <a:tblGrid>
                <a:gridCol w="1786338">
                  <a:extLst>
                    <a:ext uri="{9D8B030D-6E8A-4147-A177-3AD203B41FA5}">
                      <a16:colId xmlns:a16="http://schemas.microsoft.com/office/drawing/2014/main" val="20000"/>
                    </a:ext>
                  </a:extLst>
                </a:gridCol>
                <a:gridCol w="6443261">
                  <a:extLst>
                    <a:ext uri="{9D8B030D-6E8A-4147-A177-3AD203B41FA5}">
                      <a16:colId xmlns:a16="http://schemas.microsoft.com/office/drawing/2014/main" val="20001"/>
                    </a:ext>
                  </a:extLst>
                </a:gridCol>
              </a:tblGrid>
              <a:tr h="304800">
                <a:tc>
                  <a:txBody>
                    <a:bodyPr/>
                    <a:lstStyle/>
                    <a:p>
                      <a:pPr algn="l" fontAlgn="b"/>
                      <a:r>
                        <a:rPr lang="en-US" sz="1400" b="1" u="none" strike="noStrike" dirty="0">
                          <a:solidFill>
                            <a:schemeClr val="bg1"/>
                          </a:solidFill>
                          <a:effectLst/>
                        </a:rPr>
                        <a:t>TMF Review Tools</a:t>
                      </a:r>
                      <a:endParaRPr lang="en-US" sz="1400" b="1" i="0" u="none" strike="noStrike" dirty="0">
                        <a:solidFill>
                          <a:schemeClr val="bg1"/>
                        </a:solidFill>
                        <a:effectLst/>
                        <a:latin typeface="Calibri" charset="0"/>
                      </a:endParaRPr>
                    </a:p>
                  </a:txBody>
                  <a:tcPr marL="7421" marR="7421" marT="7421" marB="0" anchor="b">
                    <a:solidFill>
                      <a:schemeClr val="accent1"/>
                    </a:solidFill>
                  </a:tcPr>
                </a:tc>
                <a:tc>
                  <a:txBody>
                    <a:bodyPr/>
                    <a:lstStyle/>
                    <a:p>
                      <a:pPr algn="l" fontAlgn="b"/>
                      <a:r>
                        <a:rPr lang="en-US" sz="1400" b="1" i="0" u="none" strike="noStrike" dirty="0">
                          <a:solidFill>
                            <a:srgbClr val="FFFFFF"/>
                          </a:solidFill>
                          <a:effectLst/>
                          <a:latin typeface="Calibri" charset="0"/>
                        </a:rPr>
                        <a:t>Comments</a:t>
                      </a:r>
                    </a:p>
                  </a:txBody>
                  <a:tcPr marL="7421" marR="7421" marT="7421" marB="0" anchor="b">
                    <a:solidFill>
                      <a:schemeClr val="accent1"/>
                    </a:solidFill>
                  </a:tcPr>
                </a:tc>
                <a:extLst>
                  <a:ext uri="{0D108BD9-81ED-4DB2-BD59-A6C34878D82A}">
                    <a16:rowId xmlns:a16="http://schemas.microsoft.com/office/drawing/2014/main" val="10000"/>
                  </a:ext>
                </a:extLst>
              </a:tr>
              <a:tr h="532852">
                <a:tc>
                  <a:txBody>
                    <a:bodyPr/>
                    <a:lstStyle/>
                    <a:p>
                      <a:pPr algn="l" fontAlgn="b"/>
                      <a:r>
                        <a:rPr lang="en-US" sz="1400" u="none" strike="noStrike" dirty="0">
                          <a:effectLst/>
                        </a:rPr>
                        <a:t>TMF Reference Model</a:t>
                      </a:r>
                      <a:endParaRPr lang="en-US" sz="1400" b="0" i="0" u="none" strike="noStrike" dirty="0">
                        <a:solidFill>
                          <a:srgbClr val="000000"/>
                        </a:solidFill>
                        <a:effectLst/>
                        <a:latin typeface="Calibri" charset="0"/>
                      </a:endParaRPr>
                    </a:p>
                  </a:txBody>
                  <a:tcPr marL="11841" marR="11841" marT="11841" marB="0" anchor="b"/>
                </a:tc>
                <a:tc>
                  <a:txBody>
                    <a:bodyPr/>
                    <a:lstStyle/>
                    <a:p>
                      <a:pPr algn="l" fontAlgn="b"/>
                      <a:r>
                        <a:rPr lang="en-US" sz="1400" u="none" strike="noStrike">
                          <a:effectLst/>
                        </a:rPr>
                        <a:t>Maybe a modified version customized based on individual needs.</a:t>
                      </a:r>
                      <a:endParaRPr lang="en-US" sz="1400" b="0" i="0" u="none" strike="noStrike">
                        <a:solidFill>
                          <a:srgbClr val="000000"/>
                        </a:solidFill>
                        <a:effectLst/>
                        <a:latin typeface="Calibri" charset="0"/>
                      </a:endParaRPr>
                    </a:p>
                  </a:txBody>
                  <a:tcPr marL="11841" marR="11841" marT="11841" marB="0" anchor="b"/>
                </a:tc>
                <a:extLst>
                  <a:ext uri="{0D108BD9-81ED-4DB2-BD59-A6C34878D82A}">
                    <a16:rowId xmlns:a16="http://schemas.microsoft.com/office/drawing/2014/main" val="10001"/>
                  </a:ext>
                </a:extLst>
              </a:tr>
              <a:tr h="1941949">
                <a:tc>
                  <a:txBody>
                    <a:bodyPr/>
                    <a:lstStyle/>
                    <a:p>
                      <a:pPr algn="l" fontAlgn="b"/>
                      <a:r>
                        <a:rPr lang="en-US" sz="1400" u="none" strike="noStrike" dirty="0">
                          <a:effectLst/>
                        </a:rPr>
                        <a:t>TMF Management Plan</a:t>
                      </a:r>
                      <a:endParaRPr lang="en-US" sz="1400" b="0" i="0" u="none" strike="noStrike" dirty="0">
                        <a:solidFill>
                          <a:srgbClr val="000000"/>
                        </a:solidFill>
                        <a:effectLst/>
                        <a:latin typeface="Calibri" charset="0"/>
                      </a:endParaRPr>
                    </a:p>
                  </a:txBody>
                  <a:tcPr marL="11841" marR="11841" marT="11841" marB="0" anchor="b"/>
                </a:tc>
                <a:tc>
                  <a:txBody>
                    <a:bodyPr/>
                    <a:lstStyle/>
                    <a:p>
                      <a:pPr algn="l" fontAlgn="b"/>
                      <a:r>
                        <a:rPr lang="en-US" sz="1400" u="none" strike="noStrike" dirty="0">
                          <a:effectLst/>
                        </a:rPr>
                        <a:t>May include TMF Master List (i.e. TMF Specifications) or TMF Table of Contents (TOC).  </a:t>
                      </a:r>
                      <a:br>
                        <a:rPr lang="en-US" sz="1400" u="none" strike="noStrike" dirty="0">
                          <a:effectLst/>
                        </a:rPr>
                      </a:br>
                      <a:r>
                        <a:rPr lang="en-US" sz="1400" u="none" strike="noStrike" dirty="0">
                          <a:effectLst/>
                        </a:rPr>
                        <a:t>Specifically define which functional line is responsible for which sections of the TMF. This plan may also include the frequency of the TMF review.  </a:t>
                      </a:r>
                      <a:br>
                        <a:rPr lang="en-US" sz="1400" u="none" strike="noStrike" dirty="0">
                          <a:effectLst/>
                        </a:rPr>
                      </a:br>
                      <a:r>
                        <a:rPr lang="en-US" sz="1400" u="none" strike="noStrike" dirty="0">
                          <a:effectLst/>
                        </a:rPr>
                        <a:t>TMF Master List may also include a link or reference to the Standard Operating Procedures where each TMF document is described. The TMF Master List may also include an indication of when each document is expected during trial conduct i.e. prior first site initiation, FPFV, LPFV, DBL, study report or other relevant milestones as relevant per company. </a:t>
                      </a:r>
                      <a:endParaRPr lang="en-US" sz="1400" b="0" i="0" u="none" strike="noStrike" dirty="0">
                        <a:solidFill>
                          <a:srgbClr val="000000"/>
                        </a:solidFill>
                        <a:effectLst/>
                        <a:latin typeface="Calibri" charset="0"/>
                      </a:endParaRPr>
                    </a:p>
                  </a:txBody>
                  <a:tcPr marL="11841" marR="11841" marT="11841" marB="0" anchor="b"/>
                </a:tc>
                <a:extLst>
                  <a:ext uri="{0D108BD9-81ED-4DB2-BD59-A6C34878D82A}">
                    <a16:rowId xmlns:a16="http://schemas.microsoft.com/office/drawing/2014/main" val="10002"/>
                  </a:ext>
                </a:extLst>
              </a:tr>
              <a:tr h="378917">
                <a:tc>
                  <a:txBody>
                    <a:bodyPr/>
                    <a:lstStyle/>
                    <a:p>
                      <a:pPr algn="l" fontAlgn="b"/>
                      <a:r>
                        <a:rPr lang="en-US" sz="1400" u="none" strike="noStrike" dirty="0">
                          <a:effectLst/>
                        </a:rPr>
                        <a:t>Corrective Action Plan </a:t>
                      </a:r>
                      <a:endParaRPr lang="en-US" sz="1400" b="0" i="0" u="none" strike="noStrike" dirty="0">
                        <a:solidFill>
                          <a:srgbClr val="000000"/>
                        </a:solidFill>
                        <a:effectLst/>
                        <a:latin typeface="Calibri" charset="0"/>
                      </a:endParaRPr>
                    </a:p>
                  </a:txBody>
                  <a:tcPr marL="11841" marR="11841" marT="11841" marB="0" anchor="b"/>
                </a:tc>
                <a:tc>
                  <a:txBody>
                    <a:bodyPr/>
                    <a:lstStyle/>
                    <a:p>
                      <a:pPr algn="l" fontAlgn="b"/>
                      <a:r>
                        <a:rPr lang="en-US" sz="1400" u="none" strike="noStrike" dirty="0">
                          <a:effectLst/>
                        </a:rPr>
                        <a:t>If discrepancies are identified, there should be a documented way to correct the discrepancies (including timeline, method (i.e. documentation) and responsible party).</a:t>
                      </a:r>
                      <a:endParaRPr lang="en-US" sz="1400" b="0" i="0" u="none" strike="noStrike" dirty="0">
                        <a:solidFill>
                          <a:srgbClr val="000000"/>
                        </a:solidFill>
                        <a:effectLst/>
                        <a:latin typeface="Calibri" charset="0"/>
                      </a:endParaRPr>
                    </a:p>
                  </a:txBody>
                  <a:tcPr marL="11841" marR="11841" marT="11841"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947077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a:t>
            </a:r>
          </a:p>
        </p:txBody>
      </p:sp>
      <p:sp>
        <p:nvSpPr>
          <p:cNvPr id="4" name="Slide Number Placeholder 3"/>
          <p:cNvSpPr>
            <a:spLocks noGrp="1"/>
          </p:cNvSpPr>
          <p:nvPr>
            <p:ph type="sldNum" sz="quarter" idx="12"/>
          </p:nvPr>
        </p:nvSpPr>
        <p:spPr/>
        <p:txBody>
          <a:bodyPr/>
          <a:lstStyle/>
          <a:p>
            <a:fld id="{AEC0BCFD-AF18-4774-8EC1-46B0DEBC1A7F}" type="slidenum">
              <a:rPr lang="en-US" smtClean="0"/>
              <a:pPr/>
              <a:t>2</a:t>
            </a:fld>
            <a:endParaRPr lang="en-US" dirty="0"/>
          </a:p>
        </p:txBody>
      </p:sp>
      <p:sp>
        <p:nvSpPr>
          <p:cNvPr id="7" name="Content Placeholder 6"/>
          <p:cNvSpPr>
            <a:spLocks noGrp="1"/>
          </p:cNvSpPr>
          <p:nvPr>
            <p:ph idx="1"/>
          </p:nvPr>
        </p:nvSpPr>
        <p:spPr/>
        <p:txBody>
          <a:bodyPr/>
          <a:lstStyle/>
          <a:p>
            <a:pPr>
              <a:buFont typeface="Wingdings" charset="2"/>
              <a:buChar char="Ø"/>
            </a:pPr>
            <a:r>
              <a:rPr lang="en-GB" dirty="0"/>
              <a:t>Objective: Define minimum requirements for quality control of TMF content</a:t>
            </a:r>
          </a:p>
          <a:p>
            <a:pPr>
              <a:buFont typeface="Wingdings" charset="2"/>
              <a:buChar char="Ø"/>
            </a:pPr>
            <a:r>
              <a:rPr lang="en-GB" dirty="0"/>
              <a:t>Goals: Produce a document that can be used throughout the industry to define TMF Quality</a:t>
            </a:r>
          </a:p>
          <a:p>
            <a:pPr>
              <a:buFont typeface="Wingdings" charset="2"/>
              <a:buChar char="Ø"/>
            </a:pPr>
            <a:r>
              <a:rPr lang="en-GB" dirty="0"/>
              <a:t>Timeline Q3/Q4 2016</a:t>
            </a:r>
          </a:p>
        </p:txBody>
      </p:sp>
    </p:spTree>
    <p:extLst>
      <p:ext uri="{BB962C8B-B14F-4D97-AF65-F5344CB8AC3E}">
        <p14:creationId xmlns:p14="http://schemas.microsoft.com/office/powerpoint/2010/main" val="128488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As a group, we agreed:</a:t>
            </a:r>
          </a:p>
          <a:p>
            <a:endParaRPr lang="en-US" dirty="0"/>
          </a:p>
          <a:p>
            <a:pPr lvl="1"/>
            <a:r>
              <a:rPr lang="en-US" dirty="0"/>
              <a:t>To use the term “TMF review” in order to distinguish the two part process for TMF QC which are:</a:t>
            </a:r>
          </a:p>
          <a:p>
            <a:pPr lvl="2"/>
            <a:r>
              <a:rPr lang="en-US" sz="3100" dirty="0"/>
              <a:t>document QC</a:t>
            </a:r>
          </a:p>
          <a:p>
            <a:pPr lvl="2"/>
            <a:r>
              <a:rPr lang="en-US" sz="3100" dirty="0"/>
              <a:t>TMF QC</a:t>
            </a:r>
            <a:endParaRPr lang="en-US" dirty="0"/>
          </a:p>
          <a:p>
            <a:pPr lvl="1"/>
            <a:r>
              <a:rPr lang="en-US" dirty="0"/>
              <a:t>Completeness definition: All TMF documents that enable the reconstruct of the study are available in the TMF contemporaneously of milestones and events.</a:t>
            </a:r>
          </a:p>
        </p:txBody>
      </p:sp>
      <p:sp>
        <p:nvSpPr>
          <p:cNvPr id="3" name="Title 2"/>
          <p:cNvSpPr>
            <a:spLocks noGrp="1"/>
          </p:cNvSpPr>
          <p:nvPr>
            <p:ph type="title"/>
          </p:nvPr>
        </p:nvSpPr>
        <p:spPr/>
        <p:txBody>
          <a:bodyPr/>
          <a:lstStyle/>
          <a:p>
            <a:r>
              <a:rPr lang="en-US" dirty="0"/>
              <a:t>Overview</a:t>
            </a:r>
          </a:p>
        </p:txBody>
      </p:sp>
      <p:sp>
        <p:nvSpPr>
          <p:cNvPr id="4" name="Slide Number Placeholder 3"/>
          <p:cNvSpPr>
            <a:spLocks noGrp="1"/>
          </p:cNvSpPr>
          <p:nvPr>
            <p:ph type="sldNum" sz="quarter" idx="12"/>
          </p:nvPr>
        </p:nvSpPr>
        <p:spPr/>
        <p:txBody>
          <a:bodyPr/>
          <a:lstStyle/>
          <a:p>
            <a:fld id="{AEC0BCFD-AF18-4774-8EC1-46B0DEBC1A7F}" type="slidenum">
              <a:rPr lang="en-US" smtClean="0"/>
              <a:pPr/>
              <a:t>3</a:t>
            </a:fld>
            <a:endParaRPr lang="en-US" dirty="0"/>
          </a:p>
        </p:txBody>
      </p:sp>
    </p:spTree>
    <p:extLst>
      <p:ext uri="{BB962C8B-B14F-4D97-AF65-F5344CB8AC3E}">
        <p14:creationId xmlns:p14="http://schemas.microsoft.com/office/powerpoint/2010/main" val="404468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History</a:t>
            </a:r>
          </a:p>
        </p:txBody>
      </p:sp>
      <p:sp>
        <p:nvSpPr>
          <p:cNvPr id="3" name="Slide Number Placeholder 2"/>
          <p:cNvSpPr>
            <a:spLocks noGrp="1"/>
          </p:cNvSpPr>
          <p:nvPr>
            <p:ph type="sldNum" sz="quarter" idx="12"/>
          </p:nvPr>
        </p:nvSpPr>
        <p:spPr/>
        <p:txBody>
          <a:bodyPr/>
          <a:lstStyle/>
          <a:p>
            <a:fld id="{AEC0BCFD-AF18-4774-8EC1-46B0DEBC1A7F}" type="slidenum">
              <a:rPr lang="en-US" smtClean="0"/>
              <a:pPr/>
              <a:t>4</a:t>
            </a:fld>
            <a:endParaRPr lang="en-US" dirty="0"/>
          </a:p>
        </p:txBody>
      </p:sp>
      <p:graphicFrame>
        <p:nvGraphicFramePr>
          <p:cNvPr id="12" name="Table Placeholder 11"/>
          <p:cNvGraphicFramePr>
            <a:graphicFrameLocks noGrp="1"/>
          </p:cNvGraphicFramePr>
          <p:nvPr>
            <p:ph type="tbl" sz="quarter" idx="13"/>
            <p:extLst>
              <p:ext uri="{D42A27DB-BD31-4B8C-83A1-F6EECF244321}">
                <p14:modId xmlns:p14="http://schemas.microsoft.com/office/powerpoint/2010/main" val="3952098232"/>
              </p:ext>
            </p:extLst>
          </p:nvPr>
        </p:nvGraphicFramePr>
        <p:xfrm>
          <a:off x="457200" y="1847564"/>
          <a:ext cx="8201025" cy="1010920"/>
        </p:xfrm>
        <a:graphic>
          <a:graphicData uri="http://schemas.openxmlformats.org/drawingml/2006/table">
            <a:tbl>
              <a:tblPr firstRow="1" bandRow="1">
                <a:tableStyleId>{5C22544A-7EE6-4342-B048-85BDC9FD1C3A}</a:tableStyleId>
              </a:tblPr>
              <a:tblGrid>
                <a:gridCol w="116247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4590281">
                  <a:extLst>
                    <a:ext uri="{9D8B030D-6E8A-4147-A177-3AD203B41FA5}">
                      <a16:colId xmlns:a16="http://schemas.microsoft.com/office/drawing/2014/main" val="20002"/>
                    </a:ext>
                  </a:extLst>
                </a:gridCol>
              </a:tblGrid>
              <a:tr h="370840">
                <a:tc>
                  <a:txBody>
                    <a:bodyPr/>
                    <a:lstStyle/>
                    <a:p>
                      <a:r>
                        <a:rPr lang="en-US" dirty="0"/>
                        <a:t>Version</a:t>
                      </a:r>
                    </a:p>
                  </a:txBody>
                  <a:tcPr/>
                </a:tc>
                <a:tc>
                  <a:txBody>
                    <a:bodyPr/>
                    <a:lstStyle/>
                    <a:p>
                      <a:r>
                        <a:rPr lang="en-US" dirty="0"/>
                        <a:t>Steering Committee Approval Date</a:t>
                      </a:r>
                    </a:p>
                  </a:txBody>
                  <a:tcPr/>
                </a:tc>
                <a:tc>
                  <a:txBody>
                    <a:bodyPr/>
                    <a:lstStyle/>
                    <a:p>
                      <a:r>
                        <a:rPr lang="en-US" dirty="0"/>
                        <a:t>Changes</a:t>
                      </a:r>
                    </a:p>
                  </a:txBody>
                  <a:tcPr/>
                </a:tc>
                <a:extLst>
                  <a:ext uri="{0D108BD9-81ED-4DB2-BD59-A6C34878D82A}">
                    <a16:rowId xmlns:a16="http://schemas.microsoft.com/office/drawing/2014/main" val="10000"/>
                  </a:ext>
                </a:extLst>
              </a:tr>
              <a:tr h="370840">
                <a:tc>
                  <a:txBody>
                    <a:bodyPr/>
                    <a:lstStyle/>
                    <a:p>
                      <a:r>
                        <a:rPr lang="en-US" dirty="0"/>
                        <a:t>1.0</a:t>
                      </a:r>
                    </a:p>
                  </a:txBody>
                  <a:tcPr/>
                </a:tc>
                <a:tc>
                  <a:txBody>
                    <a:bodyPr/>
                    <a:lstStyle/>
                    <a:p>
                      <a:r>
                        <a:rPr lang="en-US" dirty="0"/>
                        <a:t>11 October 2016</a:t>
                      </a:r>
                    </a:p>
                  </a:txBody>
                  <a:tcPr/>
                </a:tc>
                <a:tc>
                  <a:txBody>
                    <a:bodyPr/>
                    <a:lstStyle/>
                    <a:p>
                      <a:r>
                        <a:rPr lang="en-US" dirty="0"/>
                        <a:t>New definition and approach</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9971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Authors and Contributing Team</a:t>
            </a:r>
          </a:p>
        </p:txBody>
      </p:sp>
      <p:sp>
        <p:nvSpPr>
          <p:cNvPr id="4" name="Slide Number Placeholder 3"/>
          <p:cNvSpPr>
            <a:spLocks noGrp="1"/>
          </p:cNvSpPr>
          <p:nvPr>
            <p:ph type="sldNum" sz="quarter" idx="12"/>
          </p:nvPr>
        </p:nvSpPr>
        <p:spPr/>
        <p:txBody>
          <a:bodyPr/>
          <a:lstStyle/>
          <a:p>
            <a:fld id="{AEC0BCFD-AF18-4774-8EC1-46B0DEBC1A7F}" type="slidenum">
              <a:rPr lang="en-US" smtClean="0"/>
              <a:pPr/>
              <a:t>5</a:t>
            </a:fld>
            <a:endParaRPr lang="en-US" dirty="0"/>
          </a:p>
        </p:txBody>
      </p:sp>
      <p:graphicFrame>
        <p:nvGraphicFramePr>
          <p:cNvPr id="6" name="Table Placeholder 11"/>
          <p:cNvGraphicFramePr>
            <a:graphicFrameLocks/>
          </p:cNvGraphicFramePr>
          <p:nvPr>
            <p:extLst/>
          </p:nvPr>
        </p:nvGraphicFramePr>
        <p:xfrm>
          <a:off x="457200" y="1676400"/>
          <a:ext cx="8201025" cy="397764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714625">
                  <a:extLst>
                    <a:ext uri="{9D8B030D-6E8A-4147-A177-3AD203B41FA5}">
                      <a16:colId xmlns:a16="http://schemas.microsoft.com/office/drawing/2014/main" val="20002"/>
                    </a:ext>
                  </a:extLst>
                </a:gridCol>
              </a:tblGrid>
              <a:tr h="370840">
                <a:tc>
                  <a:txBody>
                    <a:bodyPr/>
                    <a:lstStyle/>
                    <a:p>
                      <a:r>
                        <a:rPr lang="en-US" dirty="0"/>
                        <a:t>Name</a:t>
                      </a:r>
                    </a:p>
                  </a:txBody>
                  <a:tcPr/>
                </a:tc>
                <a:tc>
                  <a:txBody>
                    <a:bodyPr/>
                    <a:lstStyle/>
                    <a:p>
                      <a:r>
                        <a:rPr lang="en-US" dirty="0"/>
                        <a:t>Organization</a:t>
                      </a:r>
                    </a:p>
                  </a:txBody>
                  <a:tcPr/>
                </a:tc>
                <a:tc>
                  <a:txBody>
                    <a:bodyPr/>
                    <a:lstStyle/>
                    <a:p>
                      <a:r>
                        <a:rPr lang="en-US" dirty="0"/>
                        <a:t>Location</a:t>
                      </a:r>
                    </a:p>
                  </a:txBody>
                  <a:tcPr/>
                </a:tc>
                <a:extLst>
                  <a:ext uri="{0D108BD9-81ED-4DB2-BD59-A6C34878D82A}">
                    <a16:rowId xmlns:a16="http://schemas.microsoft.com/office/drawing/2014/main" val="10000"/>
                  </a:ext>
                </a:extLst>
              </a:tr>
              <a:tr h="370840">
                <a:tc>
                  <a:txBody>
                    <a:bodyPr/>
                    <a:lstStyle/>
                    <a:p>
                      <a:r>
                        <a:rPr lang="en-US" dirty="0"/>
                        <a:t>Facilitator:</a:t>
                      </a:r>
                      <a:r>
                        <a:rPr lang="en-US" baseline="0" dirty="0"/>
                        <a:t> </a:t>
                      </a:r>
                    </a:p>
                    <a:p>
                      <a:r>
                        <a:rPr lang="en-US" dirty="0" err="1"/>
                        <a:t>Sholeh</a:t>
                      </a:r>
                      <a:r>
                        <a:rPr lang="en-US" dirty="0"/>
                        <a:t> </a:t>
                      </a:r>
                      <a:r>
                        <a:rPr lang="en-US" dirty="0" err="1"/>
                        <a:t>Ehdaivand</a:t>
                      </a:r>
                      <a:endParaRPr lang="en-US" dirty="0"/>
                    </a:p>
                  </a:txBody>
                  <a:tcPr/>
                </a:tc>
                <a:tc>
                  <a:txBody>
                    <a:bodyPr/>
                    <a:lstStyle/>
                    <a:p>
                      <a:r>
                        <a:rPr lang="en-US" dirty="0"/>
                        <a:t>LMK Clinical</a:t>
                      </a:r>
                      <a:r>
                        <a:rPr lang="en-US" baseline="0" dirty="0"/>
                        <a:t> Research Consulting</a:t>
                      </a:r>
                      <a:endParaRPr lang="en-US" dirty="0"/>
                    </a:p>
                  </a:txBody>
                  <a:tcPr/>
                </a:tc>
                <a:tc>
                  <a:txBody>
                    <a:bodyPr/>
                    <a:lstStyle/>
                    <a:p>
                      <a:r>
                        <a:rPr lang="en-US" dirty="0"/>
                        <a:t>US</a:t>
                      </a:r>
                    </a:p>
                  </a:txBody>
                  <a:tcPr/>
                </a:tc>
                <a:extLst>
                  <a:ext uri="{0D108BD9-81ED-4DB2-BD59-A6C34878D82A}">
                    <a16:rowId xmlns:a16="http://schemas.microsoft.com/office/drawing/2014/main" val="10001"/>
                  </a:ext>
                </a:extLst>
              </a:tr>
              <a:tr h="370840">
                <a:tc>
                  <a:txBody>
                    <a:bodyPr/>
                    <a:lstStyle/>
                    <a:p>
                      <a:r>
                        <a:rPr kumimoji="0" lang="en-US" sz="1800" kern="1200" dirty="0">
                          <a:solidFill>
                            <a:schemeClr val="dk1"/>
                          </a:solidFill>
                          <a:effectLst/>
                          <a:latin typeface="+mn-lt"/>
                          <a:ea typeface="+mn-ea"/>
                          <a:cs typeface="+mn-cs"/>
                        </a:rPr>
                        <a:t>Deborah </a:t>
                      </a:r>
                      <a:r>
                        <a:rPr kumimoji="0" lang="en-US" sz="1800" kern="1200" dirty="0" err="1">
                          <a:solidFill>
                            <a:schemeClr val="dk1"/>
                          </a:solidFill>
                          <a:effectLst/>
                          <a:latin typeface="+mn-lt"/>
                          <a:ea typeface="+mn-ea"/>
                          <a:cs typeface="+mn-cs"/>
                        </a:rPr>
                        <a:t>Castellana</a:t>
                      </a:r>
                      <a:r>
                        <a:rPr lang="en-US" dirty="0">
                          <a:effectLst/>
                        </a:rPr>
                        <a:t> </a:t>
                      </a:r>
                      <a:endParaRPr lang="en-US" dirty="0"/>
                    </a:p>
                  </a:txBody>
                  <a:tcPr/>
                </a:tc>
                <a:tc>
                  <a:txBody>
                    <a:bodyPr/>
                    <a:lstStyle/>
                    <a:p>
                      <a:r>
                        <a:rPr lang="en-US" dirty="0" err="1"/>
                        <a:t>Phlexglobal</a:t>
                      </a:r>
                      <a:endParaRPr lang="en-US" dirty="0"/>
                    </a:p>
                  </a:txBody>
                  <a:tcPr/>
                </a:tc>
                <a:tc>
                  <a:txBody>
                    <a:bodyPr/>
                    <a:lstStyle/>
                    <a:p>
                      <a:r>
                        <a:rPr lang="en-US" dirty="0"/>
                        <a:t>US</a:t>
                      </a:r>
                    </a:p>
                  </a:txBody>
                  <a:tcPr/>
                </a:tc>
                <a:extLst>
                  <a:ext uri="{0D108BD9-81ED-4DB2-BD59-A6C34878D82A}">
                    <a16:rowId xmlns:a16="http://schemas.microsoft.com/office/drawing/2014/main" val="10002"/>
                  </a:ext>
                </a:extLst>
              </a:tr>
              <a:tr h="370840">
                <a:tc>
                  <a:txBody>
                    <a:bodyPr/>
                    <a:lstStyle/>
                    <a:p>
                      <a:r>
                        <a:rPr kumimoji="0" lang="en-US" sz="1800" kern="1200" dirty="0">
                          <a:solidFill>
                            <a:schemeClr val="dk1"/>
                          </a:solidFill>
                          <a:effectLst/>
                          <a:latin typeface="+mn-lt"/>
                          <a:ea typeface="+mn-ea"/>
                          <a:cs typeface="+mn-cs"/>
                        </a:rPr>
                        <a:t>Katie Delaney </a:t>
                      </a:r>
                      <a:endParaRPr lang="en-US" dirty="0"/>
                    </a:p>
                  </a:txBody>
                  <a:tcPr/>
                </a:tc>
                <a:tc>
                  <a:txBody>
                    <a:bodyPr/>
                    <a:lstStyle/>
                    <a:p>
                      <a:r>
                        <a:rPr lang="en-US" dirty="0"/>
                        <a:t>Infinity Pharmaceuticals</a:t>
                      </a:r>
                    </a:p>
                  </a:txBody>
                  <a:tcPr/>
                </a:tc>
                <a:tc>
                  <a:txBody>
                    <a:bodyPr/>
                    <a:lstStyle/>
                    <a:p>
                      <a:r>
                        <a:rPr lang="en-US" dirty="0"/>
                        <a:t>US</a:t>
                      </a:r>
                    </a:p>
                  </a:txBody>
                  <a:tcPr/>
                </a:tc>
                <a:extLst>
                  <a:ext uri="{0D108BD9-81ED-4DB2-BD59-A6C34878D82A}">
                    <a16:rowId xmlns:a16="http://schemas.microsoft.com/office/drawing/2014/main" val="10003"/>
                  </a:ext>
                </a:extLst>
              </a:tr>
              <a:tr h="370840">
                <a:tc>
                  <a:txBody>
                    <a:bodyPr/>
                    <a:lstStyle/>
                    <a:p>
                      <a:r>
                        <a:rPr lang="en-US" dirty="0"/>
                        <a:t>Susan Donahue</a:t>
                      </a:r>
                    </a:p>
                  </a:txBody>
                  <a:tcPr/>
                </a:tc>
                <a:tc>
                  <a:txBody>
                    <a:bodyPr/>
                    <a:lstStyle/>
                    <a:p>
                      <a:r>
                        <a:rPr lang="en-US" dirty="0"/>
                        <a:t>FHI 360</a:t>
                      </a:r>
                    </a:p>
                  </a:txBody>
                  <a:tcPr/>
                </a:tc>
                <a:tc>
                  <a:txBody>
                    <a:bodyPr/>
                    <a:lstStyle/>
                    <a:p>
                      <a:r>
                        <a:rPr lang="en-US" dirty="0"/>
                        <a:t>US</a:t>
                      </a:r>
                    </a:p>
                  </a:txBody>
                  <a:tcPr/>
                </a:tc>
                <a:extLst>
                  <a:ext uri="{0D108BD9-81ED-4DB2-BD59-A6C34878D82A}">
                    <a16:rowId xmlns:a16="http://schemas.microsoft.com/office/drawing/2014/main" val="10004"/>
                  </a:ext>
                </a:extLst>
              </a:tr>
              <a:tr h="370840">
                <a:tc>
                  <a:txBody>
                    <a:bodyPr/>
                    <a:lstStyle/>
                    <a:p>
                      <a:r>
                        <a:rPr kumimoji="0" lang="en-US" sz="1800" kern="1200" dirty="0">
                          <a:solidFill>
                            <a:schemeClr val="dk1"/>
                          </a:solidFill>
                          <a:effectLst/>
                          <a:latin typeface="+mn-lt"/>
                          <a:ea typeface="+mn-ea"/>
                          <a:cs typeface="+mn-cs"/>
                        </a:rPr>
                        <a:t>Donna </a:t>
                      </a:r>
                      <a:r>
                        <a:rPr kumimoji="0" lang="en-US" sz="1800" kern="1200" dirty="0" err="1">
                          <a:solidFill>
                            <a:schemeClr val="dk1"/>
                          </a:solidFill>
                          <a:effectLst/>
                          <a:latin typeface="+mn-lt"/>
                          <a:ea typeface="+mn-ea"/>
                          <a:cs typeface="+mn-cs"/>
                        </a:rPr>
                        <a:t>Dorozinsky</a:t>
                      </a:r>
                      <a:r>
                        <a:rPr kumimoji="0" lang="en-US" sz="1800" kern="1200" dirty="0">
                          <a:solidFill>
                            <a:schemeClr val="dk1"/>
                          </a:solidFill>
                          <a:effectLst/>
                          <a:latin typeface="+mn-lt"/>
                          <a:ea typeface="+mn-ea"/>
                          <a:cs typeface="+mn-cs"/>
                        </a:rPr>
                        <a:t> </a:t>
                      </a:r>
                      <a:endParaRPr lang="en-US" dirty="0"/>
                    </a:p>
                  </a:txBody>
                  <a:tcPr/>
                </a:tc>
                <a:tc>
                  <a:txBody>
                    <a:bodyPr/>
                    <a:lstStyle/>
                    <a:p>
                      <a:r>
                        <a:rPr lang="en-US" dirty="0"/>
                        <a:t>Just in Time GCP</a:t>
                      </a:r>
                    </a:p>
                  </a:txBody>
                  <a:tcPr/>
                </a:tc>
                <a:tc>
                  <a:txBody>
                    <a:bodyPr/>
                    <a:lstStyle/>
                    <a:p>
                      <a:r>
                        <a:rPr lang="en-US" dirty="0"/>
                        <a:t>US</a:t>
                      </a:r>
                    </a:p>
                  </a:txBody>
                  <a:tcPr/>
                </a:tc>
                <a:extLst>
                  <a:ext uri="{0D108BD9-81ED-4DB2-BD59-A6C34878D82A}">
                    <a16:rowId xmlns:a16="http://schemas.microsoft.com/office/drawing/2014/main" val="10005"/>
                  </a:ext>
                </a:extLst>
              </a:tr>
              <a:tr h="370840">
                <a:tc>
                  <a:txBody>
                    <a:bodyPr/>
                    <a:lstStyle/>
                    <a:p>
                      <a:r>
                        <a:rPr kumimoji="0" lang="en-US" sz="1800" kern="1200" dirty="0">
                          <a:solidFill>
                            <a:schemeClr val="dk1"/>
                          </a:solidFill>
                          <a:effectLst/>
                          <a:latin typeface="+mn-lt"/>
                          <a:ea typeface="+mn-ea"/>
                          <a:cs typeface="+mn-cs"/>
                        </a:rPr>
                        <a:t>Martin</a:t>
                      </a:r>
                      <a:r>
                        <a:rPr kumimoji="0" lang="en-US" sz="1800" kern="1200" baseline="0" dirty="0">
                          <a:solidFill>
                            <a:schemeClr val="dk1"/>
                          </a:solidFill>
                          <a:effectLst/>
                          <a:latin typeface="+mn-lt"/>
                          <a:ea typeface="+mn-ea"/>
                          <a:cs typeface="+mn-cs"/>
                        </a:rPr>
                        <a:t> </a:t>
                      </a:r>
                      <a:r>
                        <a:rPr kumimoji="0" lang="en-US" sz="1800" kern="1200" baseline="0" dirty="0" err="1">
                          <a:solidFill>
                            <a:schemeClr val="dk1"/>
                          </a:solidFill>
                          <a:effectLst/>
                          <a:latin typeface="+mn-lt"/>
                          <a:ea typeface="+mn-ea"/>
                          <a:cs typeface="+mn-cs"/>
                        </a:rPr>
                        <a:t>H</a:t>
                      </a:r>
                      <a:r>
                        <a:rPr kumimoji="0" lang="en-US" sz="1800" kern="1200" dirty="0" err="1">
                          <a:solidFill>
                            <a:schemeClr val="dk1"/>
                          </a:solidFill>
                          <a:effectLst/>
                          <a:latin typeface="+mn-lt"/>
                          <a:ea typeface="+mn-ea"/>
                          <a:cs typeface="+mn-cs"/>
                        </a:rPr>
                        <a:t>austen</a:t>
                      </a:r>
                      <a:r>
                        <a:rPr lang="en-US" dirty="0">
                          <a:effectLst/>
                        </a:rPr>
                        <a:t> </a:t>
                      </a:r>
                      <a:endParaRPr lang="en-US" dirty="0"/>
                    </a:p>
                  </a:txBody>
                  <a:tcPr/>
                </a:tc>
                <a:tc>
                  <a:txBody>
                    <a:bodyPr/>
                    <a:lstStyle/>
                    <a:p>
                      <a:r>
                        <a:rPr kumimoji="0" lang="en-US" sz="1800" kern="1200" dirty="0" err="1">
                          <a:solidFill>
                            <a:schemeClr val="dk1"/>
                          </a:solidFill>
                          <a:effectLst/>
                          <a:latin typeface="+mn-lt"/>
                          <a:ea typeface="+mn-ea"/>
                          <a:cs typeface="+mn-cs"/>
                        </a:rPr>
                        <a:t>Boehringer</a:t>
                      </a:r>
                      <a:r>
                        <a:rPr kumimoji="0" lang="en-US" sz="1800" kern="1200" baseline="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Ingelheim</a:t>
                      </a:r>
                      <a:r>
                        <a:rPr lang="en-US" dirty="0">
                          <a:effectLst/>
                        </a:rPr>
                        <a:t> </a:t>
                      </a:r>
                      <a:endParaRPr lang="en-US" dirty="0"/>
                    </a:p>
                  </a:txBody>
                  <a:tcPr/>
                </a:tc>
                <a:tc>
                  <a:txBody>
                    <a:bodyPr/>
                    <a:lstStyle/>
                    <a:p>
                      <a:r>
                        <a:rPr lang="en-US" dirty="0"/>
                        <a:t>Germany</a:t>
                      </a:r>
                    </a:p>
                  </a:txBody>
                  <a:tcPr/>
                </a:tc>
                <a:extLst>
                  <a:ext uri="{0D108BD9-81ED-4DB2-BD59-A6C34878D82A}">
                    <a16:rowId xmlns:a16="http://schemas.microsoft.com/office/drawing/2014/main" val="10006"/>
                  </a:ext>
                </a:extLst>
              </a:tr>
              <a:tr h="370840">
                <a:tc>
                  <a:txBody>
                    <a:bodyPr/>
                    <a:lstStyle/>
                    <a:p>
                      <a:r>
                        <a:rPr lang="en-US" dirty="0"/>
                        <a:t>Lora Lessing</a:t>
                      </a:r>
                    </a:p>
                  </a:txBody>
                  <a:tcPr/>
                </a:tc>
                <a:tc>
                  <a:txBody>
                    <a:bodyPr/>
                    <a:lstStyle/>
                    <a:p>
                      <a:r>
                        <a:rPr kumimoji="0" lang="en-US" sz="1800" i="0" kern="1200" dirty="0">
                          <a:solidFill>
                            <a:schemeClr val="dk1"/>
                          </a:solidFill>
                          <a:latin typeface="+mn-lt"/>
                          <a:ea typeface="+mn-ea"/>
                          <a:cs typeface="+mn-cs"/>
                        </a:rPr>
                        <a:t>Shionogi, Inc.</a:t>
                      </a:r>
                      <a:endParaRPr lang="en-US" i="0" dirty="0"/>
                    </a:p>
                  </a:txBody>
                  <a:tcPr/>
                </a:tc>
                <a:tc>
                  <a:txBody>
                    <a:bodyPr/>
                    <a:lstStyle/>
                    <a:p>
                      <a:r>
                        <a:rPr lang="en-US" dirty="0"/>
                        <a:t>US</a:t>
                      </a:r>
                    </a:p>
                  </a:txBody>
                  <a:tcPr/>
                </a:tc>
                <a:extLst>
                  <a:ext uri="{0D108BD9-81ED-4DB2-BD59-A6C34878D82A}">
                    <a16:rowId xmlns:a16="http://schemas.microsoft.com/office/drawing/2014/main" val="10007"/>
                  </a:ext>
                </a:extLst>
              </a:tr>
              <a:tr h="370840">
                <a:tc>
                  <a:txBody>
                    <a:bodyPr/>
                    <a:lstStyle/>
                    <a:p>
                      <a:r>
                        <a:rPr kumimoji="0" lang="en-US" sz="1800" kern="1200" dirty="0">
                          <a:solidFill>
                            <a:schemeClr val="dk1"/>
                          </a:solidFill>
                          <a:effectLst/>
                          <a:latin typeface="+mn-lt"/>
                          <a:ea typeface="+mn-ea"/>
                          <a:cs typeface="+mn-cs"/>
                        </a:rPr>
                        <a:t>Marion</a:t>
                      </a:r>
                      <a:r>
                        <a:rPr kumimoji="0" lang="en-US" sz="1800" kern="1200" baseline="0" dirty="0">
                          <a:solidFill>
                            <a:schemeClr val="dk1"/>
                          </a:solidFill>
                          <a:effectLst/>
                          <a:latin typeface="+mn-lt"/>
                          <a:ea typeface="+mn-ea"/>
                          <a:cs typeface="+mn-cs"/>
                        </a:rPr>
                        <a:t> M</a:t>
                      </a:r>
                      <a:r>
                        <a:rPr kumimoji="0" lang="en-US" sz="1800" kern="1200" dirty="0">
                          <a:solidFill>
                            <a:schemeClr val="dk1"/>
                          </a:solidFill>
                          <a:effectLst/>
                          <a:latin typeface="+mn-lt"/>
                          <a:ea typeface="+mn-ea"/>
                          <a:cs typeface="+mn-cs"/>
                        </a:rPr>
                        <a:t>ays</a:t>
                      </a:r>
                      <a:r>
                        <a:rPr lang="en-US" dirty="0">
                          <a:effectLst/>
                        </a:rPr>
                        <a:t> </a:t>
                      </a:r>
                      <a:endParaRPr lang="en-US" dirty="0"/>
                    </a:p>
                  </a:txBody>
                  <a:tcPr/>
                </a:tc>
                <a:tc>
                  <a:txBody>
                    <a:bodyPr/>
                    <a:lstStyle/>
                    <a:p>
                      <a:r>
                        <a:rPr lang="en-US" dirty="0"/>
                        <a:t>Quintiles</a:t>
                      </a:r>
                    </a:p>
                  </a:txBody>
                  <a:tcPr/>
                </a:tc>
                <a:tc>
                  <a:txBody>
                    <a:bodyPr/>
                    <a:lstStyle/>
                    <a:p>
                      <a:r>
                        <a:rPr lang="en-US" dirty="0"/>
                        <a:t>US</a:t>
                      </a:r>
                    </a:p>
                  </a:txBody>
                  <a:tcPr/>
                </a:tc>
                <a:extLst>
                  <a:ext uri="{0D108BD9-81ED-4DB2-BD59-A6C34878D82A}">
                    <a16:rowId xmlns:a16="http://schemas.microsoft.com/office/drawing/2014/main" val="10008"/>
                  </a:ext>
                </a:extLst>
              </a:tr>
              <a:tr h="370840">
                <a:tc>
                  <a:txBody>
                    <a:bodyPr/>
                    <a:lstStyle/>
                    <a:p>
                      <a:r>
                        <a:rPr kumimoji="0" lang="en-US" sz="1800" kern="1200" dirty="0">
                          <a:solidFill>
                            <a:schemeClr val="dk1"/>
                          </a:solidFill>
                          <a:effectLst/>
                          <a:latin typeface="+mn-lt"/>
                          <a:ea typeface="+mn-ea"/>
                          <a:cs typeface="+mn-cs"/>
                        </a:rPr>
                        <a:t>Karen</a:t>
                      </a:r>
                      <a:r>
                        <a:rPr kumimoji="0" lang="en-US" sz="1800" kern="1200" baseline="0" dirty="0">
                          <a:solidFill>
                            <a:schemeClr val="dk1"/>
                          </a:solidFill>
                          <a:effectLst/>
                          <a:latin typeface="+mn-lt"/>
                          <a:ea typeface="+mn-ea"/>
                          <a:cs typeface="+mn-cs"/>
                        </a:rPr>
                        <a:t> M</a:t>
                      </a:r>
                      <a:r>
                        <a:rPr kumimoji="0" lang="en-US" sz="1800" kern="1200" dirty="0">
                          <a:solidFill>
                            <a:schemeClr val="dk1"/>
                          </a:solidFill>
                          <a:effectLst/>
                          <a:latin typeface="+mn-lt"/>
                          <a:ea typeface="+mn-ea"/>
                          <a:cs typeface="+mn-cs"/>
                        </a:rPr>
                        <a:t>cCarthy</a:t>
                      </a:r>
                      <a:endParaRPr lang="en-US" dirty="0"/>
                    </a:p>
                  </a:txBody>
                  <a:tcPr/>
                </a:tc>
                <a:tc>
                  <a:txBody>
                    <a:bodyPr/>
                    <a:lstStyle/>
                    <a:p>
                      <a:r>
                        <a:rPr lang="en-US" dirty="0"/>
                        <a:t>Paragon</a:t>
                      </a:r>
                    </a:p>
                  </a:txBody>
                  <a:tcPr/>
                </a:tc>
                <a:tc>
                  <a:txBody>
                    <a:bodyPr/>
                    <a:lstStyle/>
                    <a:p>
                      <a:r>
                        <a:rPr lang="en-US" dirty="0"/>
                        <a:t>US</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5290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Authors and Contributing Team</a:t>
            </a:r>
          </a:p>
        </p:txBody>
      </p:sp>
      <p:sp>
        <p:nvSpPr>
          <p:cNvPr id="4" name="Slide Number Placeholder 3"/>
          <p:cNvSpPr>
            <a:spLocks noGrp="1"/>
          </p:cNvSpPr>
          <p:nvPr>
            <p:ph type="sldNum" sz="quarter" idx="12"/>
          </p:nvPr>
        </p:nvSpPr>
        <p:spPr/>
        <p:txBody>
          <a:bodyPr/>
          <a:lstStyle/>
          <a:p>
            <a:fld id="{AEC0BCFD-AF18-4774-8EC1-46B0DEBC1A7F}" type="slidenum">
              <a:rPr lang="en-US" smtClean="0"/>
              <a:pPr/>
              <a:t>6</a:t>
            </a:fld>
            <a:endParaRPr lang="en-US" dirty="0"/>
          </a:p>
        </p:txBody>
      </p:sp>
      <p:graphicFrame>
        <p:nvGraphicFramePr>
          <p:cNvPr id="6" name="Table Placeholder 11"/>
          <p:cNvGraphicFramePr>
            <a:graphicFrameLocks/>
          </p:cNvGraphicFramePr>
          <p:nvPr>
            <p:extLst>
              <p:ext uri="{D42A27DB-BD31-4B8C-83A1-F6EECF244321}">
                <p14:modId xmlns:p14="http://schemas.microsoft.com/office/powerpoint/2010/main" val="501684198"/>
              </p:ext>
            </p:extLst>
          </p:nvPr>
        </p:nvGraphicFramePr>
        <p:xfrm>
          <a:off x="457200" y="1196752"/>
          <a:ext cx="8201025" cy="47853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2409825">
                  <a:extLst>
                    <a:ext uri="{9D8B030D-6E8A-4147-A177-3AD203B41FA5}">
                      <a16:colId xmlns:a16="http://schemas.microsoft.com/office/drawing/2014/main" val="20002"/>
                    </a:ext>
                  </a:extLst>
                </a:gridCol>
              </a:tblGrid>
              <a:tr h="370840">
                <a:tc>
                  <a:txBody>
                    <a:bodyPr/>
                    <a:lstStyle/>
                    <a:p>
                      <a:r>
                        <a:rPr lang="en-US" dirty="0"/>
                        <a:t>Name</a:t>
                      </a:r>
                    </a:p>
                  </a:txBody>
                  <a:tcPr/>
                </a:tc>
                <a:tc>
                  <a:txBody>
                    <a:bodyPr/>
                    <a:lstStyle/>
                    <a:p>
                      <a:r>
                        <a:rPr lang="en-US" dirty="0"/>
                        <a:t>Organization</a:t>
                      </a:r>
                    </a:p>
                  </a:txBody>
                  <a:tcPr/>
                </a:tc>
                <a:tc>
                  <a:txBody>
                    <a:bodyPr/>
                    <a:lstStyle/>
                    <a:p>
                      <a:r>
                        <a:rPr lang="en-US" dirty="0"/>
                        <a:t>Location</a:t>
                      </a:r>
                    </a:p>
                  </a:txBody>
                  <a:tcPr/>
                </a:tc>
                <a:extLst>
                  <a:ext uri="{0D108BD9-81ED-4DB2-BD59-A6C34878D82A}">
                    <a16:rowId xmlns:a16="http://schemas.microsoft.com/office/drawing/2014/main" val="10000"/>
                  </a:ext>
                </a:extLst>
              </a:tr>
              <a:tr h="370840">
                <a:tc>
                  <a:txBody>
                    <a:bodyPr/>
                    <a:lstStyle/>
                    <a:p>
                      <a:r>
                        <a:rPr kumimoji="0" lang="en-US" sz="1800" kern="1200" dirty="0">
                          <a:solidFill>
                            <a:schemeClr val="dk1"/>
                          </a:solidFill>
                          <a:effectLst/>
                          <a:latin typeface="+mn-lt"/>
                          <a:ea typeface="+mn-ea"/>
                          <a:cs typeface="+mn-cs"/>
                        </a:rPr>
                        <a:t>Jackie Morrill </a:t>
                      </a:r>
                      <a:endParaRPr lang="en-US" dirty="0"/>
                    </a:p>
                  </a:txBody>
                  <a:tcPr/>
                </a:tc>
                <a:tc>
                  <a:txBody>
                    <a:bodyPr/>
                    <a:lstStyle/>
                    <a:p>
                      <a:r>
                        <a:rPr lang="en-US" dirty="0"/>
                        <a:t>LMK</a:t>
                      </a:r>
                      <a:r>
                        <a:rPr lang="en-US" baseline="0" dirty="0"/>
                        <a:t> Clinical Research Consulting</a:t>
                      </a:r>
                      <a:endParaRPr lang="en-US" dirty="0"/>
                    </a:p>
                  </a:txBody>
                  <a:tcPr/>
                </a:tc>
                <a:tc>
                  <a:txBody>
                    <a:bodyPr/>
                    <a:lstStyle/>
                    <a:p>
                      <a:r>
                        <a:rPr lang="en-US" dirty="0"/>
                        <a:t>US</a:t>
                      </a:r>
                    </a:p>
                  </a:txBody>
                  <a:tcPr/>
                </a:tc>
                <a:extLst>
                  <a:ext uri="{0D108BD9-81ED-4DB2-BD59-A6C34878D82A}">
                    <a16:rowId xmlns:a16="http://schemas.microsoft.com/office/drawing/2014/main" val="10001"/>
                  </a:ext>
                </a:extLst>
              </a:tr>
              <a:tr h="370840">
                <a:tc>
                  <a:txBody>
                    <a:bodyPr/>
                    <a:lstStyle/>
                    <a:p>
                      <a:r>
                        <a:rPr kumimoji="0" lang="en-US" sz="1800" kern="1200" dirty="0" err="1">
                          <a:solidFill>
                            <a:schemeClr val="dk1"/>
                          </a:solidFill>
                          <a:effectLst/>
                          <a:latin typeface="+mn-lt"/>
                          <a:ea typeface="+mn-ea"/>
                          <a:cs typeface="+mn-cs"/>
                        </a:rPr>
                        <a:t>Somani</a:t>
                      </a:r>
                      <a:r>
                        <a:rPr kumimoji="0" lang="en-US" sz="1800" kern="1200" baseline="0" dirty="0">
                          <a:solidFill>
                            <a:schemeClr val="dk1"/>
                          </a:solidFill>
                          <a:effectLst/>
                          <a:latin typeface="+mn-lt"/>
                          <a:ea typeface="+mn-ea"/>
                          <a:cs typeface="+mn-cs"/>
                        </a:rPr>
                        <a:t> N</a:t>
                      </a:r>
                      <a:r>
                        <a:rPr kumimoji="0" lang="en-US" sz="1800" kern="1200" dirty="0">
                          <a:solidFill>
                            <a:schemeClr val="dk1"/>
                          </a:solidFill>
                          <a:effectLst/>
                          <a:latin typeface="+mn-lt"/>
                          <a:ea typeface="+mn-ea"/>
                          <a:cs typeface="+mn-cs"/>
                        </a:rPr>
                        <a:t>ikita</a:t>
                      </a:r>
                      <a:r>
                        <a:rPr lang="en-US" dirty="0">
                          <a:effectLst/>
                        </a:rPr>
                        <a:t> </a:t>
                      </a:r>
                      <a:endParaRPr lang="en-US" dirty="0"/>
                    </a:p>
                  </a:txBody>
                  <a:tcPr/>
                </a:tc>
                <a:tc>
                  <a:txBody>
                    <a:bodyPr/>
                    <a:lstStyle/>
                    <a:p>
                      <a:r>
                        <a:rPr lang="en-US" dirty="0"/>
                        <a:t>TIMI</a:t>
                      </a:r>
                      <a:r>
                        <a:rPr lang="en-US" baseline="0" dirty="0"/>
                        <a:t> Study Group</a:t>
                      </a:r>
                      <a:endParaRPr lang="en-US" dirty="0"/>
                    </a:p>
                  </a:txBody>
                  <a:tcPr/>
                </a:tc>
                <a:tc>
                  <a:txBody>
                    <a:bodyPr/>
                    <a:lstStyle/>
                    <a:p>
                      <a:r>
                        <a:rPr lang="en-US" dirty="0"/>
                        <a:t>US</a:t>
                      </a:r>
                    </a:p>
                  </a:txBody>
                  <a:tcPr/>
                </a:tc>
                <a:extLst>
                  <a:ext uri="{0D108BD9-81ED-4DB2-BD59-A6C34878D82A}">
                    <a16:rowId xmlns:a16="http://schemas.microsoft.com/office/drawing/2014/main" val="10002"/>
                  </a:ext>
                </a:extLst>
              </a:tr>
              <a:tr h="370840">
                <a:tc>
                  <a:txBody>
                    <a:bodyPr/>
                    <a:lstStyle/>
                    <a:p>
                      <a:r>
                        <a:rPr lang="en-US" dirty="0"/>
                        <a:t>Lisa </a:t>
                      </a:r>
                      <a:r>
                        <a:rPr lang="en-US" dirty="0" err="1"/>
                        <a:t>Pabion</a:t>
                      </a:r>
                      <a:endParaRPr lang="en-US" dirty="0"/>
                    </a:p>
                  </a:txBody>
                  <a:tcPr/>
                </a:tc>
                <a:tc>
                  <a:txBody>
                    <a:bodyPr/>
                    <a:lstStyle/>
                    <a:p>
                      <a:r>
                        <a:rPr lang="en-US" dirty="0"/>
                        <a:t>Sanofi Pasteur</a:t>
                      </a:r>
                      <a:r>
                        <a:rPr lang="en-US" baseline="0" dirty="0"/>
                        <a:t> </a:t>
                      </a:r>
                      <a:endParaRPr lang="en-US" dirty="0"/>
                    </a:p>
                  </a:txBody>
                  <a:tcPr/>
                </a:tc>
                <a:tc>
                  <a:txBody>
                    <a:bodyPr/>
                    <a:lstStyle/>
                    <a:p>
                      <a:r>
                        <a:rPr lang="en-US" dirty="0"/>
                        <a:t>France</a:t>
                      </a:r>
                    </a:p>
                  </a:txBody>
                  <a:tcPr/>
                </a:tc>
                <a:extLst>
                  <a:ext uri="{0D108BD9-81ED-4DB2-BD59-A6C34878D82A}">
                    <a16:rowId xmlns:a16="http://schemas.microsoft.com/office/drawing/2014/main" val="10003"/>
                  </a:ext>
                </a:extLst>
              </a:tr>
              <a:tr h="370840">
                <a:tc>
                  <a:txBody>
                    <a:bodyPr/>
                    <a:lstStyle/>
                    <a:p>
                      <a:r>
                        <a:rPr kumimoji="0" lang="en-US" sz="1800" kern="1200" dirty="0">
                          <a:solidFill>
                            <a:schemeClr val="dk1"/>
                          </a:solidFill>
                          <a:effectLst/>
                          <a:latin typeface="+mn-lt"/>
                          <a:ea typeface="+mn-ea"/>
                          <a:cs typeface="+mn-cs"/>
                        </a:rPr>
                        <a:t>Sunil</a:t>
                      </a:r>
                      <a:r>
                        <a:rPr kumimoji="0" lang="en-US" sz="1800" kern="1200" baseline="0" dirty="0">
                          <a:solidFill>
                            <a:schemeClr val="dk1"/>
                          </a:solidFill>
                          <a:effectLst/>
                          <a:latin typeface="+mn-lt"/>
                          <a:ea typeface="+mn-ea"/>
                          <a:cs typeface="+mn-cs"/>
                        </a:rPr>
                        <a:t> </a:t>
                      </a:r>
                      <a:r>
                        <a:rPr kumimoji="0" lang="en-US" sz="1800" kern="1200" baseline="0" dirty="0" err="1">
                          <a:solidFill>
                            <a:schemeClr val="dk1"/>
                          </a:solidFill>
                          <a:effectLst/>
                          <a:latin typeface="+mn-lt"/>
                          <a:ea typeface="+mn-ea"/>
                          <a:cs typeface="+mn-cs"/>
                        </a:rPr>
                        <a:t>P</a:t>
                      </a:r>
                      <a:r>
                        <a:rPr kumimoji="0" lang="en-US" sz="1800" kern="1200" dirty="0" err="1">
                          <a:solidFill>
                            <a:schemeClr val="dk1"/>
                          </a:solidFill>
                          <a:effectLst/>
                          <a:latin typeface="+mn-lt"/>
                          <a:ea typeface="+mn-ea"/>
                          <a:cs typeface="+mn-cs"/>
                        </a:rPr>
                        <a:t>awar</a:t>
                      </a:r>
                      <a:r>
                        <a:rPr lang="en-US" dirty="0">
                          <a:effectLst/>
                        </a:rPr>
                        <a:t> </a:t>
                      </a:r>
                      <a:endParaRPr lang="en-US" dirty="0"/>
                    </a:p>
                  </a:txBody>
                  <a:tcPr/>
                </a:tc>
                <a:tc>
                  <a:txBody>
                    <a:bodyPr/>
                    <a:lstStyle/>
                    <a:p>
                      <a:r>
                        <a:rPr lang="en-US" dirty="0"/>
                        <a:t>Vertex</a:t>
                      </a:r>
                    </a:p>
                  </a:txBody>
                  <a:tcPr/>
                </a:tc>
                <a:tc>
                  <a:txBody>
                    <a:bodyPr/>
                    <a:lstStyle/>
                    <a:p>
                      <a:r>
                        <a:rPr lang="en-US" dirty="0"/>
                        <a:t>US</a:t>
                      </a:r>
                    </a:p>
                  </a:txBody>
                  <a:tcPr/>
                </a:tc>
                <a:extLst>
                  <a:ext uri="{0D108BD9-81ED-4DB2-BD59-A6C34878D82A}">
                    <a16:rowId xmlns:a16="http://schemas.microsoft.com/office/drawing/2014/main" val="10004"/>
                  </a:ext>
                </a:extLst>
              </a:tr>
              <a:tr h="370840">
                <a:tc>
                  <a:txBody>
                    <a:bodyPr/>
                    <a:lstStyle/>
                    <a:p>
                      <a:r>
                        <a:rPr kumimoji="0" lang="en-US" sz="1800" kern="1200" dirty="0">
                          <a:solidFill>
                            <a:schemeClr val="dk1"/>
                          </a:solidFill>
                          <a:effectLst/>
                          <a:latin typeface="+mn-lt"/>
                          <a:ea typeface="+mn-ea"/>
                          <a:cs typeface="+mn-cs"/>
                        </a:rPr>
                        <a:t>Marie-Christine</a:t>
                      </a:r>
                      <a:r>
                        <a:rPr kumimoji="0" lang="en-US" sz="1800" kern="1200" baseline="0" dirty="0">
                          <a:solidFill>
                            <a:schemeClr val="dk1"/>
                          </a:solidFill>
                          <a:effectLst/>
                          <a:latin typeface="+mn-lt"/>
                          <a:ea typeface="+mn-ea"/>
                          <a:cs typeface="+mn-cs"/>
                        </a:rPr>
                        <a:t> P</a:t>
                      </a:r>
                      <a:r>
                        <a:rPr kumimoji="0" lang="en-US" sz="1800" kern="1200" dirty="0">
                          <a:solidFill>
                            <a:schemeClr val="dk1"/>
                          </a:solidFill>
                          <a:effectLst/>
                          <a:latin typeface="+mn-lt"/>
                          <a:ea typeface="+mn-ea"/>
                          <a:cs typeface="+mn-cs"/>
                        </a:rPr>
                        <a:t>oisson-</a:t>
                      </a:r>
                      <a:r>
                        <a:rPr kumimoji="0" lang="en-US" sz="1800" kern="1200" dirty="0" err="1">
                          <a:solidFill>
                            <a:schemeClr val="dk1"/>
                          </a:solidFill>
                          <a:effectLst/>
                          <a:latin typeface="+mn-lt"/>
                          <a:ea typeface="+mn-ea"/>
                          <a:cs typeface="+mn-cs"/>
                        </a:rPr>
                        <a:t>Carvajal</a:t>
                      </a:r>
                      <a:r>
                        <a:rPr lang="en-US" dirty="0">
                          <a:effectLst/>
                        </a:rPr>
                        <a:t> </a:t>
                      </a:r>
                      <a:endParaRPr lang="en-US" dirty="0"/>
                    </a:p>
                  </a:txBody>
                  <a:tcPr/>
                </a:tc>
                <a:tc>
                  <a:txBody>
                    <a:bodyPr/>
                    <a:lstStyle/>
                    <a:p>
                      <a:r>
                        <a:rPr lang="en-US" dirty="0"/>
                        <a:t>Pfizer</a:t>
                      </a:r>
                    </a:p>
                  </a:txBody>
                  <a:tcPr/>
                </a:tc>
                <a:tc>
                  <a:txBody>
                    <a:bodyPr/>
                    <a:lstStyle/>
                    <a:p>
                      <a:r>
                        <a:rPr lang="en-US" dirty="0"/>
                        <a:t>US</a:t>
                      </a:r>
                    </a:p>
                  </a:txBody>
                  <a:tcPr/>
                </a:tc>
                <a:extLst>
                  <a:ext uri="{0D108BD9-81ED-4DB2-BD59-A6C34878D82A}">
                    <a16:rowId xmlns:a16="http://schemas.microsoft.com/office/drawing/2014/main" val="10005"/>
                  </a:ext>
                </a:extLst>
              </a:tr>
              <a:tr h="370840">
                <a:tc>
                  <a:txBody>
                    <a:bodyPr/>
                    <a:lstStyle/>
                    <a:p>
                      <a:r>
                        <a:rPr kumimoji="0" lang="en-US" sz="1800" kern="1200" dirty="0">
                          <a:solidFill>
                            <a:schemeClr val="dk1"/>
                          </a:solidFill>
                          <a:effectLst/>
                          <a:latin typeface="+mn-lt"/>
                          <a:ea typeface="+mn-ea"/>
                          <a:cs typeface="+mn-cs"/>
                        </a:rPr>
                        <a:t>Laurel-Ann Schrader</a:t>
                      </a:r>
                      <a:r>
                        <a:rPr lang="en-US" dirty="0">
                          <a:effectLst/>
                        </a:rPr>
                        <a:t> </a:t>
                      </a:r>
                      <a:endParaRPr lang="en-US" dirty="0"/>
                    </a:p>
                  </a:txBody>
                  <a:tcPr/>
                </a:tc>
                <a:tc>
                  <a:txBody>
                    <a:bodyPr/>
                    <a:lstStyle/>
                    <a:p>
                      <a:r>
                        <a:rPr lang="en-US" dirty="0" err="1"/>
                        <a:t>Transperfect</a:t>
                      </a:r>
                      <a:endParaRPr lang="en-US" dirty="0"/>
                    </a:p>
                  </a:txBody>
                  <a:tcPr/>
                </a:tc>
                <a:tc>
                  <a:txBody>
                    <a:bodyPr/>
                    <a:lstStyle/>
                    <a:p>
                      <a:r>
                        <a:rPr lang="en-US" dirty="0"/>
                        <a:t>US</a:t>
                      </a:r>
                    </a:p>
                  </a:txBody>
                  <a:tcPr/>
                </a:tc>
                <a:extLst>
                  <a:ext uri="{0D108BD9-81ED-4DB2-BD59-A6C34878D82A}">
                    <a16:rowId xmlns:a16="http://schemas.microsoft.com/office/drawing/2014/main" val="10006"/>
                  </a:ext>
                </a:extLst>
              </a:tr>
              <a:tr h="370840">
                <a:tc>
                  <a:txBody>
                    <a:bodyPr/>
                    <a:lstStyle/>
                    <a:p>
                      <a:r>
                        <a:rPr lang="en-US" dirty="0"/>
                        <a:t>Jamie </a:t>
                      </a:r>
                      <a:r>
                        <a:rPr lang="en-US" dirty="0" err="1"/>
                        <a:t>Toth</a:t>
                      </a:r>
                      <a:endParaRPr lang="en-US" dirty="0"/>
                    </a:p>
                  </a:txBody>
                  <a:tcPr/>
                </a:tc>
                <a:tc>
                  <a:txBody>
                    <a:bodyPr/>
                    <a:lstStyle/>
                    <a:p>
                      <a:r>
                        <a:rPr kumimoji="0" lang="en-US" sz="1800" kern="1200" dirty="0">
                          <a:solidFill>
                            <a:schemeClr val="dk1"/>
                          </a:solidFill>
                          <a:latin typeface="+mn-lt"/>
                          <a:ea typeface="+mn-ea"/>
                          <a:cs typeface="+mn-cs"/>
                        </a:rPr>
                        <a:t>Daiichi Sankyo</a:t>
                      </a:r>
                      <a:endParaRPr lang="en-US" dirty="0"/>
                    </a:p>
                  </a:txBody>
                  <a:tcPr/>
                </a:tc>
                <a:tc>
                  <a:txBody>
                    <a:bodyPr/>
                    <a:lstStyle/>
                    <a:p>
                      <a:r>
                        <a:rPr lang="en-US" dirty="0"/>
                        <a:t>US</a:t>
                      </a:r>
                    </a:p>
                  </a:txBody>
                  <a:tcPr/>
                </a:tc>
                <a:extLst>
                  <a:ext uri="{0D108BD9-81ED-4DB2-BD59-A6C34878D82A}">
                    <a16:rowId xmlns:a16="http://schemas.microsoft.com/office/drawing/2014/main" val="10007"/>
                  </a:ext>
                </a:extLst>
              </a:tr>
              <a:tr h="370840">
                <a:tc>
                  <a:txBody>
                    <a:bodyPr/>
                    <a:lstStyle/>
                    <a:p>
                      <a:r>
                        <a:rPr kumimoji="0" lang="en-US" sz="1800" kern="1200" dirty="0">
                          <a:solidFill>
                            <a:schemeClr val="dk1"/>
                          </a:solidFill>
                          <a:effectLst/>
                          <a:latin typeface="+mn-lt"/>
                          <a:ea typeface="+mn-ea"/>
                          <a:cs typeface="+mn-cs"/>
                        </a:rPr>
                        <a:t>Allison</a:t>
                      </a:r>
                      <a:r>
                        <a:rPr kumimoji="0" lang="en-US" sz="1800" kern="1200" baseline="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Varjavandi</a:t>
                      </a:r>
                      <a:r>
                        <a:rPr lang="en-US" dirty="0">
                          <a:effectLst/>
                        </a:rPr>
                        <a:t> </a:t>
                      </a:r>
                      <a:endParaRPr lang="en-US" dirty="0"/>
                    </a:p>
                  </a:txBody>
                  <a:tcPr/>
                </a:tc>
                <a:tc>
                  <a:txBody>
                    <a:bodyPr/>
                    <a:lstStyle/>
                    <a:p>
                      <a:r>
                        <a:rPr lang="en-US" dirty="0" err="1"/>
                        <a:t>Astellas</a:t>
                      </a:r>
                      <a:r>
                        <a:rPr lang="en-US" dirty="0"/>
                        <a:t> </a:t>
                      </a:r>
                    </a:p>
                  </a:txBody>
                  <a:tcPr/>
                </a:tc>
                <a:tc>
                  <a:txBody>
                    <a:bodyPr/>
                    <a:lstStyle/>
                    <a:p>
                      <a:r>
                        <a:rPr lang="en-US" dirty="0"/>
                        <a:t>US</a:t>
                      </a:r>
                    </a:p>
                  </a:txBody>
                  <a:tcPr/>
                </a:tc>
                <a:extLst>
                  <a:ext uri="{0D108BD9-81ED-4DB2-BD59-A6C34878D82A}">
                    <a16:rowId xmlns:a16="http://schemas.microsoft.com/office/drawing/2014/main" val="10008"/>
                  </a:ext>
                </a:extLst>
              </a:tr>
              <a:tr h="370840">
                <a:tc>
                  <a:txBody>
                    <a:bodyPr/>
                    <a:lstStyle/>
                    <a:p>
                      <a:r>
                        <a:rPr kumimoji="0" lang="en-US" sz="1800" kern="1200" dirty="0">
                          <a:solidFill>
                            <a:schemeClr val="dk1"/>
                          </a:solidFill>
                          <a:effectLst/>
                          <a:latin typeface="+mn-lt"/>
                          <a:ea typeface="+mn-ea"/>
                          <a:cs typeface="+mn-cs"/>
                        </a:rPr>
                        <a:t>Anne-</a:t>
                      </a:r>
                      <a:r>
                        <a:rPr kumimoji="0" lang="en-US" sz="1800" kern="1200" dirty="0" err="1">
                          <a:solidFill>
                            <a:schemeClr val="dk1"/>
                          </a:solidFill>
                          <a:effectLst/>
                          <a:latin typeface="+mn-lt"/>
                          <a:ea typeface="+mn-ea"/>
                          <a:cs typeface="+mn-cs"/>
                        </a:rPr>
                        <a:t>Mette</a:t>
                      </a:r>
                      <a:r>
                        <a:rPr kumimoji="0" lang="en-US" sz="1800" kern="1200" dirty="0">
                          <a:solidFill>
                            <a:schemeClr val="dk1"/>
                          </a:solidFill>
                          <a:effectLst/>
                          <a:latin typeface="+mn-lt"/>
                          <a:ea typeface="+mn-ea"/>
                          <a:cs typeface="+mn-cs"/>
                        </a:rPr>
                        <a:t> Varney</a:t>
                      </a:r>
                      <a:r>
                        <a:rPr lang="en-US" dirty="0">
                          <a:effectLst/>
                        </a:rPr>
                        <a:t> </a:t>
                      </a:r>
                      <a:endParaRPr lang="en-US" dirty="0"/>
                    </a:p>
                  </a:txBody>
                  <a:tcPr/>
                </a:tc>
                <a:tc>
                  <a:txBody>
                    <a:bodyPr/>
                    <a:lstStyle/>
                    <a:p>
                      <a:r>
                        <a:rPr kumimoji="0" lang="en-US" sz="1800" kern="1200" dirty="0">
                          <a:solidFill>
                            <a:schemeClr val="dk1"/>
                          </a:solidFill>
                          <a:effectLst/>
                          <a:latin typeface="+mn-lt"/>
                          <a:ea typeface="+mn-ea"/>
                          <a:cs typeface="+mn-cs"/>
                        </a:rPr>
                        <a:t>Novo Nordisk</a:t>
                      </a:r>
                      <a:r>
                        <a:rPr lang="en-US" dirty="0">
                          <a:effectLst/>
                        </a:rPr>
                        <a:t> </a:t>
                      </a:r>
                      <a:endParaRPr lang="en-US" dirty="0"/>
                    </a:p>
                  </a:txBody>
                  <a:tcPr/>
                </a:tc>
                <a:tc>
                  <a:txBody>
                    <a:bodyPr/>
                    <a:lstStyle/>
                    <a:p>
                      <a:r>
                        <a:rPr lang="en-US" dirty="0"/>
                        <a:t>Denmark</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7112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a:t>
            </a:r>
          </a:p>
        </p:txBody>
      </p:sp>
      <p:sp>
        <p:nvSpPr>
          <p:cNvPr id="4" name="Slide Number Placeholder 3"/>
          <p:cNvSpPr>
            <a:spLocks noGrp="1"/>
          </p:cNvSpPr>
          <p:nvPr>
            <p:ph type="sldNum" sz="quarter" idx="12"/>
          </p:nvPr>
        </p:nvSpPr>
        <p:spPr/>
        <p:txBody>
          <a:bodyPr/>
          <a:lstStyle/>
          <a:p>
            <a:fld id="{AEC0BCFD-AF18-4774-8EC1-46B0DEBC1A7F}" type="slidenum">
              <a:rPr lang="en-US" smtClean="0"/>
              <a:pPr/>
              <a:t>7</a:t>
            </a:fld>
            <a:endParaRPr lang="en-US" dirty="0"/>
          </a:p>
        </p:txBody>
      </p:sp>
      <p:sp>
        <p:nvSpPr>
          <p:cNvPr id="6" name="Rectangle 5"/>
          <p:cNvSpPr/>
          <p:nvPr/>
        </p:nvSpPr>
        <p:spPr>
          <a:xfrm>
            <a:off x="419100" y="1232972"/>
            <a:ext cx="8305800" cy="369332"/>
          </a:xfrm>
          <a:prstGeom prst="rect">
            <a:avLst/>
          </a:prstGeom>
        </p:spPr>
        <p:txBody>
          <a:bodyPr wrap="square">
            <a:spAutoFit/>
          </a:bodyPr>
          <a:lstStyle/>
          <a:p>
            <a:r>
              <a:rPr lang="en-US" dirty="0"/>
              <a:t>In order to be considered "TMF Ready" a document should meet the following criteria:</a:t>
            </a:r>
          </a:p>
        </p:txBody>
      </p:sp>
      <p:sp>
        <p:nvSpPr>
          <p:cNvPr id="7" name="Rectangle 6"/>
          <p:cNvSpPr/>
          <p:nvPr/>
        </p:nvSpPr>
        <p:spPr>
          <a:xfrm>
            <a:off x="457200" y="2034064"/>
            <a:ext cx="8153400" cy="3970318"/>
          </a:xfrm>
          <a:prstGeom prst="rect">
            <a:avLst/>
          </a:prstGeom>
        </p:spPr>
        <p:txBody>
          <a:bodyPr wrap="square">
            <a:spAutoFit/>
          </a:bodyPr>
          <a:lstStyle/>
          <a:p>
            <a:r>
              <a:rPr lang="en-US" sz="2400" b="1" dirty="0">
                <a:solidFill>
                  <a:schemeClr val="tx2">
                    <a:lumMod val="60000"/>
                    <a:lumOff val="40000"/>
                  </a:schemeClr>
                </a:solidFill>
              </a:rPr>
              <a:t>R</a:t>
            </a:r>
            <a:r>
              <a:rPr lang="en-US" b="1" dirty="0"/>
              <a:t>etrievable</a:t>
            </a:r>
            <a:r>
              <a:rPr lang="en-US" dirty="0"/>
              <a:t> - documents have appropriate metadata and appropriately filed as per TMF Reference Model or company's filing structure</a:t>
            </a:r>
          </a:p>
          <a:p>
            <a:r>
              <a:rPr lang="en-US" sz="2400" b="1" dirty="0">
                <a:solidFill>
                  <a:schemeClr val="tx2">
                    <a:lumMod val="60000"/>
                    <a:lumOff val="40000"/>
                  </a:schemeClr>
                </a:solidFill>
              </a:rPr>
              <a:t>U</a:t>
            </a:r>
            <a:r>
              <a:rPr lang="en-US" b="1" dirty="0"/>
              <a:t>nique</a:t>
            </a:r>
            <a:r>
              <a:rPr lang="en-US" dirty="0"/>
              <a:t> - no duplicates exist</a:t>
            </a:r>
          </a:p>
          <a:p>
            <a:r>
              <a:rPr lang="en-US" sz="2400" b="1" dirty="0">
                <a:solidFill>
                  <a:schemeClr val="tx2">
                    <a:lumMod val="60000"/>
                    <a:lumOff val="40000"/>
                  </a:schemeClr>
                </a:solidFill>
              </a:rPr>
              <a:t>T</a:t>
            </a:r>
            <a:r>
              <a:rPr lang="en-US" b="1" dirty="0"/>
              <a:t>ranslations</a:t>
            </a:r>
            <a:r>
              <a:rPr lang="en-US" dirty="0"/>
              <a:t> - all appropriate translation documentation is available as per country regulatory requirements and company policy/procedures</a:t>
            </a:r>
          </a:p>
          <a:p>
            <a:r>
              <a:rPr lang="en-US" sz="2400" b="1" dirty="0">
                <a:solidFill>
                  <a:schemeClr val="tx2">
                    <a:lumMod val="60000"/>
                    <a:lumOff val="40000"/>
                  </a:schemeClr>
                </a:solidFill>
              </a:rPr>
              <a:t>O</a:t>
            </a:r>
            <a:r>
              <a:rPr lang="en-US" b="1" dirty="0"/>
              <a:t>riginal </a:t>
            </a:r>
            <a:r>
              <a:rPr lang="en-US" dirty="0"/>
              <a:t>- unaltered wet ink signature required when applicable as per regulatory agencies and/or company's policy</a:t>
            </a:r>
          </a:p>
          <a:p>
            <a:r>
              <a:rPr lang="en-US" sz="2400" b="1" dirty="0">
                <a:solidFill>
                  <a:schemeClr val="tx2">
                    <a:lumMod val="60000"/>
                    <a:lumOff val="40000"/>
                  </a:schemeClr>
                </a:solidFill>
              </a:rPr>
              <a:t>L</a:t>
            </a:r>
            <a:r>
              <a:rPr lang="en-US" b="1" dirty="0"/>
              <a:t>egible</a:t>
            </a:r>
            <a:r>
              <a:rPr lang="en-US" dirty="0"/>
              <a:t> - Readable, clean and stamps/signatures identifiable</a:t>
            </a:r>
          </a:p>
          <a:p>
            <a:r>
              <a:rPr lang="en-US" sz="2400" b="1" dirty="0">
                <a:solidFill>
                  <a:schemeClr val="tx2">
                    <a:lumMod val="60000"/>
                    <a:lumOff val="40000"/>
                  </a:schemeClr>
                </a:solidFill>
              </a:rPr>
              <a:t>A</a:t>
            </a:r>
            <a:r>
              <a:rPr lang="en-US" b="1" dirty="0"/>
              <a:t>pplicable </a:t>
            </a:r>
            <a:r>
              <a:rPr lang="en-US" dirty="0"/>
              <a:t>-  document that supports the story of a clinical trial and is required as per TMF Reference Model and/or company's policy</a:t>
            </a:r>
            <a:endParaRPr lang="en-US" i="1" dirty="0"/>
          </a:p>
          <a:p>
            <a:r>
              <a:rPr lang="en-US" b="1" i="1" dirty="0"/>
              <a:t>R.U.T.O.L.A.</a:t>
            </a:r>
          </a:p>
          <a:p>
            <a:endParaRPr lang="en-US" dirty="0"/>
          </a:p>
        </p:txBody>
      </p:sp>
    </p:spTree>
    <p:extLst>
      <p:ext uri="{BB962C8B-B14F-4D97-AF65-F5344CB8AC3E}">
        <p14:creationId xmlns:p14="http://schemas.microsoft.com/office/powerpoint/2010/main" val="284538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a:t>
            </a:r>
          </a:p>
        </p:txBody>
      </p:sp>
      <p:sp>
        <p:nvSpPr>
          <p:cNvPr id="4" name="Slide Number Placeholder 3"/>
          <p:cNvSpPr>
            <a:spLocks noGrp="1"/>
          </p:cNvSpPr>
          <p:nvPr>
            <p:ph type="sldNum" sz="quarter" idx="12"/>
          </p:nvPr>
        </p:nvSpPr>
        <p:spPr/>
        <p:txBody>
          <a:bodyPr/>
          <a:lstStyle/>
          <a:p>
            <a:fld id="{AEC0BCFD-AF18-4774-8EC1-46B0DEBC1A7F}" type="slidenum">
              <a:rPr lang="en-US" smtClean="0"/>
              <a:pPr/>
              <a:t>8</a:t>
            </a:fld>
            <a:endParaRPr lang="en-US" dirty="0"/>
          </a:p>
        </p:txBody>
      </p:sp>
      <p:sp>
        <p:nvSpPr>
          <p:cNvPr id="2" name="Rectangle 1"/>
          <p:cNvSpPr/>
          <p:nvPr/>
        </p:nvSpPr>
        <p:spPr>
          <a:xfrm>
            <a:off x="304800" y="1600200"/>
            <a:ext cx="8458200" cy="2308324"/>
          </a:xfrm>
          <a:prstGeom prst="rect">
            <a:avLst/>
          </a:prstGeom>
        </p:spPr>
        <p:txBody>
          <a:bodyPr wrap="square">
            <a:spAutoFit/>
          </a:bodyPr>
          <a:lstStyle/>
          <a:p>
            <a:r>
              <a:rPr lang="en-US" dirty="0"/>
              <a:t>In order to be considered "</a:t>
            </a:r>
            <a:r>
              <a:rPr lang="en-US" b="1" dirty="0"/>
              <a:t>Inspection Ready</a:t>
            </a:r>
            <a:r>
              <a:rPr lang="en-US" dirty="0"/>
              <a:t>" the TMF (in it's entirety) should meet the following criteria:</a:t>
            </a:r>
          </a:p>
          <a:p>
            <a:r>
              <a:rPr lang="en-US" dirty="0">
                <a:solidFill>
                  <a:srgbClr val="000000"/>
                </a:solidFill>
                <a:latin typeface="Calibri" charset="0"/>
              </a:rPr>
              <a:t>To assess TMF completeness it imperative to know what is expected to be in the TMF and when (e.g. milestones).  Completeness can be assessed against TMF specifications and also against regulatory requirements, company Standard Operating Procedures (SOPs) and business processes (e.g., business process requirements will help to determine number of versions or instances expected for a given artifact/document type).</a:t>
            </a:r>
          </a:p>
          <a:p>
            <a:endParaRPr lang="en-US" dirty="0"/>
          </a:p>
        </p:txBody>
      </p:sp>
    </p:spTree>
    <p:extLst>
      <p:ext uri="{BB962C8B-B14F-4D97-AF65-F5344CB8AC3E}">
        <p14:creationId xmlns:p14="http://schemas.microsoft.com/office/powerpoint/2010/main" val="123190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Considerations</a:t>
            </a:r>
          </a:p>
        </p:txBody>
      </p:sp>
      <p:graphicFrame>
        <p:nvGraphicFramePr>
          <p:cNvPr id="2" name="Table 1"/>
          <p:cNvGraphicFramePr>
            <a:graphicFrameLocks noGrp="1"/>
          </p:cNvGraphicFramePr>
          <p:nvPr>
            <p:extLst/>
          </p:nvPr>
        </p:nvGraphicFramePr>
        <p:xfrm>
          <a:off x="304799" y="1447800"/>
          <a:ext cx="8458201" cy="4076103"/>
        </p:xfrm>
        <a:graphic>
          <a:graphicData uri="http://schemas.openxmlformats.org/drawingml/2006/table">
            <a:tbl>
              <a:tblPr/>
              <a:tblGrid>
                <a:gridCol w="1447801">
                  <a:extLst>
                    <a:ext uri="{9D8B030D-6E8A-4147-A177-3AD203B41FA5}">
                      <a16:colId xmlns:a16="http://schemas.microsoft.com/office/drawing/2014/main" val="20000"/>
                    </a:ext>
                  </a:extLst>
                </a:gridCol>
                <a:gridCol w="2037345">
                  <a:extLst>
                    <a:ext uri="{9D8B030D-6E8A-4147-A177-3AD203B41FA5}">
                      <a16:colId xmlns:a16="http://schemas.microsoft.com/office/drawing/2014/main" val="20001"/>
                    </a:ext>
                  </a:extLst>
                </a:gridCol>
                <a:gridCol w="2077455">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128178">
                <a:tc>
                  <a:txBody>
                    <a:bodyPr/>
                    <a:lstStyle/>
                    <a:p>
                      <a:pPr algn="l" fontAlgn="b"/>
                      <a:r>
                        <a:rPr lang="en-US" sz="1400" b="1" i="0" u="none" strike="noStrike" dirty="0">
                          <a:solidFill>
                            <a:srgbClr val="FFFFFF"/>
                          </a:solidFill>
                          <a:effectLst/>
                          <a:latin typeface="Calibri" charset="0"/>
                        </a:rPr>
                        <a:t>Quality Considerations</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l" fontAlgn="b"/>
                      <a:r>
                        <a:rPr lang="en-US" sz="1400" b="1" i="0" u="none" strike="noStrike">
                          <a:solidFill>
                            <a:srgbClr val="FFFFFF"/>
                          </a:solidFill>
                          <a:effectLst/>
                          <a:latin typeface="Calibri" charset="0"/>
                        </a:rPr>
                        <a:t>Document QC</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l" fontAlgn="b"/>
                      <a:r>
                        <a:rPr lang="en-US" sz="1400" b="1" i="0" u="none" strike="noStrike">
                          <a:solidFill>
                            <a:srgbClr val="FFFFFF"/>
                          </a:solidFill>
                          <a:effectLst/>
                          <a:latin typeface="Calibri" charset="0"/>
                        </a:rPr>
                        <a:t>TMF QC</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algn="l" fontAlgn="b"/>
                      <a:r>
                        <a:rPr lang="en-US" sz="1400" b="1" i="0" u="none" strike="noStrike" dirty="0">
                          <a:solidFill>
                            <a:srgbClr val="FFFFFF"/>
                          </a:solidFill>
                          <a:effectLst/>
                          <a:latin typeface="Calibri" charset="0"/>
                        </a:rPr>
                        <a:t>Comments</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384533">
                <a:tc>
                  <a:txBody>
                    <a:bodyPr/>
                    <a:lstStyle/>
                    <a:p>
                      <a:pPr algn="l" fontAlgn="b"/>
                      <a:r>
                        <a:rPr lang="en-US" sz="1400" b="0" i="0" u="none" strike="noStrike" dirty="0">
                          <a:solidFill>
                            <a:srgbClr val="000000"/>
                          </a:solidFill>
                          <a:effectLst/>
                          <a:latin typeface="Calibri" charset="0"/>
                        </a:rPr>
                        <a:t>Functional Line Engagement</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Calibri" charset="0"/>
                        </a:rPr>
                        <a:t>Functional Lines are the Document Owners and should ensure TMF readiness prior to filing the document into the TMF</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Calibri" charset="0"/>
                        </a:rPr>
                        <a:t>Functional Lines should ensure that all expected documents (i.e. versions) are present in the TMF.</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Calibri" charset="0"/>
                        </a:rPr>
                        <a:t>Education and engagement at the beginning of the study and on an ongoing basis.</a:t>
                      </a:r>
                      <a:br>
                        <a:rPr lang="en-US" sz="1400" b="0" i="0" u="none" strike="noStrike" dirty="0">
                          <a:solidFill>
                            <a:srgbClr val="000000"/>
                          </a:solidFill>
                          <a:effectLst/>
                          <a:latin typeface="Calibri" charset="0"/>
                        </a:rPr>
                      </a:br>
                      <a:br>
                        <a:rPr lang="en-US" sz="1400" b="0" i="0" u="none" strike="noStrike" dirty="0">
                          <a:solidFill>
                            <a:srgbClr val="000000"/>
                          </a:solidFill>
                          <a:effectLst/>
                          <a:latin typeface="Calibri" charset="0"/>
                        </a:rPr>
                      </a:br>
                      <a:endParaRPr lang="en-US" sz="1400" b="0" i="0" u="none" strike="noStrike" dirty="0">
                        <a:solidFill>
                          <a:srgbClr val="000000"/>
                        </a:solidFill>
                        <a:effectLst/>
                        <a:latin typeface="Calibri" charset="0"/>
                      </a:endParaRP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0001"/>
                  </a:ext>
                </a:extLst>
              </a:tr>
              <a:tr h="897245">
                <a:tc>
                  <a:txBody>
                    <a:bodyPr/>
                    <a:lstStyle/>
                    <a:p>
                      <a:pPr algn="l" fontAlgn="b"/>
                      <a:r>
                        <a:rPr lang="en-US" sz="1400" b="0" i="0" u="none" strike="noStrike">
                          <a:solidFill>
                            <a:srgbClr val="000000"/>
                          </a:solidFill>
                          <a:effectLst/>
                          <a:latin typeface="Calibri" charset="0"/>
                        </a:rPr>
                        <a:t>Timeline</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charset="0"/>
                        </a:rPr>
                        <a:t>Upon receipt of document</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charset="0"/>
                        </a:rPr>
                        <a:t>Considerations should be given to study milestones/events (TMF content should be contemporaneous of the latest milestone and event) ensuring that the TMF is inspection ready at all times.</a:t>
                      </a:r>
                      <a:br>
                        <a:rPr lang="en-US" sz="1400" b="0" i="0" u="none" strike="noStrike" dirty="0">
                          <a:solidFill>
                            <a:srgbClr val="000000"/>
                          </a:solidFill>
                          <a:effectLst/>
                          <a:latin typeface="Calibri" charset="0"/>
                        </a:rPr>
                      </a:br>
                      <a:r>
                        <a:rPr lang="en-US" sz="1400" b="0" i="0" u="none" strike="noStrike" dirty="0">
                          <a:solidFill>
                            <a:srgbClr val="000000"/>
                          </a:solidFill>
                          <a:effectLst/>
                          <a:latin typeface="Calibri" charset="0"/>
                        </a:rPr>
                        <a:t>Frequency should not exceed more than six months.</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k-SK" sz="1400" b="0" i="0" u="none" strike="noStrike" dirty="0">
                          <a:solidFill>
                            <a:srgbClr val="000000"/>
                          </a:solidFill>
                          <a:effectLst/>
                          <a:latin typeface="Calibri" charset="0"/>
                        </a:rPr>
                        <a:t> </a:t>
                      </a:r>
                    </a:p>
                  </a:txBody>
                  <a:tcPr marL="7421" marR="7421" marT="74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3483506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11285</TotalTime>
  <Words>725</Words>
  <Application>Microsoft Office PowerPoint</Application>
  <PresentationFormat>On-screen Show (4:3)</PresentationFormat>
  <Paragraphs>156</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Lucida Sans Unicode</vt:lpstr>
      <vt:lpstr>Verdana</vt:lpstr>
      <vt:lpstr>Wingdings</vt:lpstr>
      <vt:lpstr>Wingdings 2</vt:lpstr>
      <vt:lpstr>Wingdings 3</vt:lpstr>
      <vt:lpstr>Concourse</vt:lpstr>
      <vt:lpstr>Quality Subgroup Output</vt:lpstr>
      <vt:lpstr>Overview</vt:lpstr>
      <vt:lpstr>Overview</vt:lpstr>
      <vt:lpstr>Version History</vt:lpstr>
      <vt:lpstr>Authors and Contributing Team</vt:lpstr>
      <vt:lpstr>Authors and Contributing Team</vt:lpstr>
      <vt:lpstr>OVERVIEW</vt:lpstr>
      <vt:lpstr>OVERVIEW</vt:lpstr>
      <vt:lpstr>Considerations</vt:lpstr>
      <vt:lpstr>Considerations</vt:lpstr>
      <vt:lpstr>Considerations</vt:lpstr>
      <vt:lpstr>Tools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Redding</dc:creator>
  <cp:lastModifiedBy>Eldin Rammell</cp:lastModifiedBy>
  <cp:revision>120</cp:revision>
  <dcterms:created xsi:type="dcterms:W3CDTF">2014-10-27T01:11:31Z</dcterms:created>
  <dcterms:modified xsi:type="dcterms:W3CDTF">2017-02-27T09:29:06Z</dcterms:modified>
</cp:coreProperties>
</file>