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78" r:id="rId3"/>
    <p:sldId id="284" r:id="rId4"/>
    <p:sldId id="286" r:id="rId5"/>
    <p:sldId id="285" r:id="rId6"/>
    <p:sldId id="287" r:id="rId7"/>
    <p:sldId id="257" r:id="rId8"/>
    <p:sldId id="258" r:id="rId9"/>
    <p:sldId id="259" r:id="rId10"/>
    <p:sldId id="292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58" autoAdjust="0"/>
  </p:normalViewPr>
  <p:slideViewPr>
    <p:cSldViewPr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-6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F6600-3375-4464-BEED-C77385151ADD}" type="datetimeFigureOut">
              <a:rPr lang="en-GB" smtClean="0"/>
              <a:t>24/09/2017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B52AC-CF57-4919-AEF8-2163B1050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2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44040E5C-4A40-42B6-AE3E-A19F975E94D6}" type="datetime1">
              <a:rPr lang="en-GB" smtClean="0"/>
              <a:t>24/09/2017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4091"/>
            <a:ext cx="7320136" cy="15427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0FB8920-515E-49BA-B476-0127013667B6}" type="datetime1">
              <a:rPr lang="en-GB" smtClean="0"/>
              <a:t>24/09/2017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9FC0391-3FA2-42DE-A200-C6623B0137CF}" type="datetime1">
              <a:rPr lang="en-GB" smtClean="0"/>
              <a:t>24/09/2017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7EE1EF2-7B50-4A93-8753-F99C2251B16B}" type="datetime1">
              <a:rPr lang="en-GB" noProof="0" smtClean="0"/>
              <a:t>24/09/2017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C53DED6-61DA-4ED4-81A7-D24764C979E7}" type="datetime1">
              <a:rPr lang="en-GB" smtClean="0"/>
              <a:t>24/09/2017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10E96CD-6F85-46A9-AD34-2E6A525BEFF5}" type="datetime1">
              <a:rPr lang="en-GB" smtClean="0"/>
              <a:t>24/09/2017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BDE9AC8-7E56-4A4B-BD18-929E85A12552}" type="datetime1">
              <a:rPr lang="en-GB" smtClean="0"/>
              <a:t>24/09/2017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97" y="5831672"/>
            <a:ext cx="2907804" cy="105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76EE668-B5B3-417C-80C3-8E17DDD225FD}" type="datetime1">
              <a:rPr lang="en-GB" smtClean="0"/>
              <a:t>24/09/2017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4A8CBC3-103B-4677-9D63-02661FABDE5E}" type="datetime1">
              <a:rPr lang="en-GB" smtClean="0"/>
              <a:t>24/09/2017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92011" y="6407944"/>
            <a:ext cx="2560320" cy="365760"/>
          </a:xfrm>
        </p:spPr>
        <p:txBody>
          <a:bodyPr/>
          <a:lstStyle/>
          <a:p>
            <a:pPr eaLnBrk="1" latinLnBrk="0" hangingPunct="1"/>
            <a:fld id="{AF195B4B-11D4-4440-B613-FE9F53E6F110}" type="datetime1">
              <a:rPr lang="en-GB" smtClean="0"/>
              <a:t>24/09/2017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97" y="5831672"/>
            <a:ext cx="2907804" cy="105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8363683D-6BC4-43D2-9A4D-618EACEBDE79}" type="datetime1">
              <a:rPr lang="en-GB" smtClean="0"/>
              <a:t>24/09/2017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52939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757CED8B-8AAD-41CE-AAC7-51C509A27384}" type="datetime1">
              <a:rPr lang="en-GB" smtClean="0"/>
              <a:t>24/09/2017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023660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13259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97" y="5831672"/>
            <a:ext cx="2907804" cy="105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mfrefmodel.com/joi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MHRA Workshop – 5</a:t>
            </a:r>
            <a:r>
              <a:rPr lang="en-GB" baseline="30000" dirty="0" smtClean="0"/>
              <a:t>th</a:t>
            </a:r>
            <a:r>
              <a:rPr lang="en-GB" dirty="0" smtClean="0"/>
              <a:t> September 2017</a:t>
            </a:r>
            <a:br>
              <a:rPr lang="en-GB" dirty="0" smtClean="0"/>
            </a:br>
            <a:r>
              <a:rPr lang="en-GB" sz="2200" dirty="0" smtClean="0"/>
              <a:t>(Karen Roy, Eldin Rammell, Jane Twitchen, Kathie Clark, Scott </a:t>
            </a:r>
            <a:r>
              <a:rPr lang="en-GB" sz="2200" dirty="0" err="1" smtClean="0"/>
              <a:t>McCullogh</a:t>
            </a:r>
            <a:r>
              <a:rPr lang="en-GB" sz="2200" dirty="0" smtClean="0"/>
              <a:t>, Fran Ross, Marie-Christine Poisson-</a:t>
            </a:r>
            <a:r>
              <a:rPr lang="en-GB" sz="2200" dirty="0" err="1" smtClean="0"/>
              <a:t>Caraval</a:t>
            </a:r>
            <a:r>
              <a:rPr lang="en-GB" sz="2200" dirty="0" smtClean="0"/>
              <a:t>, Dorte </a:t>
            </a:r>
            <a:r>
              <a:rPr lang="en-US" sz="2000" dirty="0"/>
              <a:t>Frejwald </a:t>
            </a:r>
            <a:r>
              <a:rPr lang="en-US" sz="2000" dirty="0" smtClean="0"/>
              <a:t>Christianson</a:t>
            </a:r>
            <a:r>
              <a:rPr lang="en-GB" sz="2200" dirty="0" smtClean="0"/>
              <a:t>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772816"/>
            <a:ext cx="7106015" cy="35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Write </a:t>
            </a:r>
            <a:r>
              <a:rPr lang="en-GB" dirty="0"/>
              <a:t>up the event and publish on MHRA website</a:t>
            </a:r>
          </a:p>
          <a:p>
            <a:pPr lvl="0"/>
            <a:r>
              <a:rPr lang="en-GB" dirty="0"/>
              <a:t>Review feedback and submitted questions to identify potential MHRA FAQ updates</a:t>
            </a:r>
          </a:p>
          <a:p>
            <a:pPr lvl="0"/>
            <a:r>
              <a:rPr lang="en-GB" dirty="0"/>
              <a:t>Commence review of EMA consultation comments together with feedback received via this event (start this autumn with EMA IWG subgroup)</a:t>
            </a:r>
          </a:p>
          <a:p>
            <a:pPr lvl="0"/>
            <a:r>
              <a:rPr lang="en-GB" dirty="0"/>
              <a:t>Meet with stakeholder groups for opinions concerning specific areas in the EMA guidance as </a:t>
            </a:r>
            <a:r>
              <a:rPr lang="en-GB" dirty="0" smtClean="0"/>
              <a:t>required</a:t>
            </a: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MHRA Next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9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5520" y="1916832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cs typeface="Arial Rounded MT Bold"/>
              </a:rPr>
              <a:t>Join the TMF Reference Model </a:t>
            </a:r>
          </a:p>
          <a:p>
            <a:pPr algn="ctr"/>
            <a:r>
              <a:rPr lang="en-US" sz="3200" dirty="0">
                <a:cs typeface="Arial Rounded MT Bold"/>
              </a:rPr>
              <a:t>Yahoo!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59496" y="3194392"/>
            <a:ext cx="9073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cs typeface="Arial Rounded MT Bold"/>
                <a:hlinkClick r:id="rId2"/>
              </a:rPr>
              <a:t>http://tmfrefmodel.com/join</a:t>
            </a:r>
            <a:endParaRPr lang="en-US" sz="4200" b="1" dirty="0">
              <a:cs typeface="Arial Rounded MT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732" y="4077072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200" dirty="0">
                <a:cs typeface="Arial Rounded MT Bold"/>
              </a:rPr>
              <a:t>Knowledge sharing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>
                <a:cs typeface="Arial Rounded MT Bold"/>
              </a:rPr>
              <a:t>Networking</a:t>
            </a:r>
          </a:p>
          <a:p>
            <a:pPr marL="571500" indent="-571500">
              <a:buFont typeface="Arial"/>
              <a:buChar char="•"/>
            </a:pPr>
            <a:r>
              <a:rPr lang="en-US" sz="3200" dirty="0">
                <a:cs typeface="Arial Rounded MT Bold"/>
              </a:rPr>
              <a:t>Too Much Fun!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3612" y="332657"/>
            <a:ext cx="698477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249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Mock Inspection: Practical exercise to highlight the challenges</a:t>
            </a:r>
          </a:p>
          <a:p>
            <a:pPr lvl="1"/>
            <a:r>
              <a:rPr lang="en-GB" dirty="0" smtClean="0"/>
              <a:t>Regs and Ethics submissions and approvals in separate artifacts = a challenge</a:t>
            </a:r>
          </a:p>
          <a:p>
            <a:r>
              <a:rPr lang="en-GB" dirty="0" smtClean="0"/>
              <a:t>MHRA presentations on:</a:t>
            </a:r>
          </a:p>
          <a:p>
            <a:pPr lvl="1"/>
            <a:r>
              <a:rPr lang="en-GB" dirty="0"/>
              <a:t>Assessing Compliance from Documents, Data and </a:t>
            </a:r>
            <a:r>
              <a:rPr lang="en-GB" dirty="0" err="1"/>
              <a:t>eSystems</a:t>
            </a:r>
            <a:endParaRPr lang="en-GB" dirty="0"/>
          </a:p>
          <a:p>
            <a:pPr lvl="1"/>
            <a:r>
              <a:rPr lang="en-GB" dirty="0"/>
              <a:t>The Inspector’s User Requirements for </a:t>
            </a:r>
            <a:r>
              <a:rPr lang="en-GB" dirty="0" smtClean="0"/>
              <a:t>TMF </a:t>
            </a:r>
          </a:p>
          <a:p>
            <a:r>
              <a:rPr lang="en-GB" dirty="0" smtClean="0"/>
              <a:t>Sponsor, CRO and vendor presentations on:</a:t>
            </a:r>
          </a:p>
          <a:p>
            <a:pPr lvl="1"/>
            <a:r>
              <a:rPr lang="en-GB" dirty="0" smtClean="0"/>
              <a:t>Inspection Challenges and EMA Guidance Assessment (Vittoria and Mieke)</a:t>
            </a:r>
          </a:p>
          <a:p>
            <a:pPr lvl="2"/>
            <a:r>
              <a:rPr lang="en-GB" dirty="0" smtClean="0"/>
              <a:t>eTMF is a one-stop shop system</a:t>
            </a:r>
          </a:p>
          <a:p>
            <a:pPr lvl="2"/>
            <a:r>
              <a:rPr lang="en-GB" dirty="0" smtClean="0"/>
              <a:t>Direct Access</a:t>
            </a:r>
          </a:p>
          <a:p>
            <a:pPr lvl="2"/>
            <a:r>
              <a:rPr lang="en-GB" dirty="0" smtClean="0"/>
              <a:t>Demonstrating oversight</a:t>
            </a:r>
          </a:p>
          <a:p>
            <a:pPr lvl="2"/>
            <a:r>
              <a:rPr lang="en-GB" dirty="0" smtClean="0"/>
              <a:t>Draft document</a:t>
            </a:r>
          </a:p>
          <a:p>
            <a:pPr lvl="2"/>
            <a:r>
              <a:rPr lang="en-GB" dirty="0" smtClean="0"/>
              <a:t>Data migrations</a:t>
            </a:r>
          </a:p>
          <a:p>
            <a:pPr lvl="2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the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0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Sponsor, CRO and vendor presentations on:</a:t>
            </a:r>
          </a:p>
          <a:p>
            <a:pPr lvl="1"/>
            <a:r>
              <a:rPr lang="en-GB" dirty="0" smtClean="0"/>
              <a:t>Fixing the Problems (Ivan and Lorrie)</a:t>
            </a:r>
          </a:p>
          <a:p>
            <a:pPr lvl="2"/>
            <a:r>
              <a:rPr lang="en-GB" dirty="0" smtClean="0"/>
              <a:t>Planning a QC programme</a:t>
            </a:r>
          </a:p>
          <a:p>
            <a:pPr lvl="2"/>
            <a:r>
              <a:rPr lang="en-GB" dirty="0" smtClean="0"/>
              <a:t>Management of email</a:t>
            </a:r>
          </a:p>
          <a:p>
            <a:pPr lvl="2"/>
            <a:r>
              <a:rPr lang="en-GB" dirty="0" smtClean="0"/>
              <a:t>Certified copies</a:t>
            </a:r>
          </a:p>
          <a:p>
            <a:pPr lvl="2"/>
            <a:r>
              <a:rPr lang="en-GB" dirty="0" smtClean="0"/>
              <a:t>Measuring a TMF</a:t>
            </a:r>
          </a:p>
          <a:p>
            <a:pPr lvl="2"/>
            <a:r>
              <a:rPr lang="en-GB" dirty="0" smtClean="0"/>
              <a:t>Inspection Readiness</a:t>
            </a:r>
          </a:p>
          <a:p>
            <a:pPr lvl="2"/>
            <a:r>
              <a:rPr lang="en-GB" dirty="0" smtClean="0"/>
              <a:t>Draft copies </a:t>
            </a:r>
          </a:p>
          <a:p>
            <a:pPr lvl="1"/>
            <a:r>
              <a:rPr lang="en-US" altLang="en-US" dirty="0"/>
              <a:t>Challenges when involving multiple </a:t>
            </a:r>
            <a:r>
              <a:rPr lang="en-US" altLang="en-US" dirty="0" smtClean="0"/>
              <a:t>organisations (Karen and Scott)</a:t>
            </a:r>
          </a:p>
          <a:p>
            <a:pPr lvl="2"/>
            <a:r>
              <a:rPr lang="en-US" dirty="0" smtClean="0"/>
              <a:t>Multiple models</a:t>
            </a:r>
          </a:p>
          <a:p>
            <a:pPr lvl="2"/>
            <a:r>
              <a:rPr lang="en-US" dirty="0" smtClean="0"/>
              <a:t>RACI and Oversight</a:t>
            </a:r>
          </a:p>
          <a:p>
            <a:pPr lvl="2"/>
            <a:r>
              <a:rPr lang="en-US" dirty="0" smtClean="0"/>
              <a:t>TMF Source</a:t>
            </a:r>
          </a:p>
          <a:p>
            <a:pPr lvl="2"/>
            <a:r>
              <a:rPr lang="en-US" dirty="0" smtClean="0"/>
              <a:t>Inspections</a:t>
            </a:r>
          </a:p>
          <a:p>
            <a:pPr lvl="2"/>
            <a:r>
              <a:rPr lang="en-US" dirty="0" smtClean="0"/>
              <a:t>TMF Archive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the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5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Bringing together EC / Regs submissions and approvals</a:t>
            </a:r>
          </a:p>
          <a:p>
            <a:r>
              <a:rPr lang="en-US" sz="2400" dirty="0" smtClean="0"/>
              <a:t>Ensuring that </a:t>
            </a:r>
            <a:r>
              <a:rPr lang="en-US" sz="2400" dirty="0"/>
              <a:t>the presented TMF structure is accurate to the specific TMF being </a:t>
            </a:r>
            <a:r>
              <a:rPr lang="en-US" sz="2400" dirty="0" smtClean="0"/>
              <a:t>inspected (but keep a standard company structure)</a:t>
            </a:r>
          </a:p>
          <a:p>
            <a:r>
              <a:rPr lang="en-GB" sz="2400" dirty="0" smtClean="0"/>
              <a:t>Identifying documents through naming conventions</a:t>
            </a:r>
          </a:p>
          <a:p>
            <a:r>
              <a:rPr lang="en-GB" sz="2400" dirty="0" smtClean="0"/>
              <a:t>Lack of sign-posts for document location esp. IMP documents</a:t>
            </a:r>
          </a:p>
          <a:p>
            <a:r>
              <a:rPr lang="en-GB" sz="2400" dirty="0" smtClean="0"/>
              <a:t>Lack of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party vendors document and audit trail retention</a:t>
            </a:r>
          </a:p>
          <a:p>
            <a:r>
              <a:rPr lang="en-US" sz="2400" dirty="0" smtClean="0"/>
              <a:t>Remote </a:t>
            </a:r>
            <a:r>
              <a:rPr lang="en-US" sz="2400" dirty="0"/>
              <a:t>review – the MHRA do not yet have a procedure in place to facilitate this (although something they’re keen to do in the future)</a:t>
            </a:r>
            <a:endParaRPr lang="en-GB" sz="2400" dirty="0"/>
          </a:p>
          <a:p>
            <a:r>
              <a:rPr lang="en-US" sz="2400" dirty="0"/>
              <a:t>Data Warehouses – the MHRA very keen to have access to these and any reports that give insight to study/system status</a:t>
            </a:r>
            <a:r>
              <a:rPr lang="en-GB" sz="2400" dirty="0" smtClean="0"/>
              <a:t> 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Challenges / Points Raised by the MHRA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1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Data vs Documents</a:t>
            </a:r>
          </a:p>
          <a:p>
            <a:pPr lvl="1"/>
            <a:r>
              <a:rPr lang="en-GB" sz="2400" dirty="0"/>
              <a:t>No issue maintaining in </a:t>
            </a:r>
            <a:r>
              <a:rPr lang="en-GB" sz="2400" dirty="0" smtClean="0"/>
              <a:t>another system </a:t>
            </a:r>
            <a:r>
              <a:rPr lang="en-GB" sz="2400" dirty="0"/>
              <a:t>with guided </a:t>
            </a:r>
            <a:r>
              <a:rPr lang="en-GB" sz="2400" dirty="0" smtClean="0"/>
              <a:t>access (and sign posts)</a:t>
            </a:r>
            <a:endParaRPr lang="en-GB" sz="3200" dirty="0"/>
          </a:p>
          <a:p>
            <a:pPr lvl="1"/>
            <a:r>
              <a:rPr lang="en-GB" sz="2400" dirty="0"/>
              <a:t>Could produce and file a </a:t>
            </a:r>
            <a:r>
              <a:rPr lang="en-GB" sz="2400" dirty="0" smtClean="0"/>
              <a:t>summary report </a:t>
            </a:r>
            <a:r>
              <a:rPr lang="en-GB" sz="2400" dirty="0"/>
              <a:t>in the </a:t>
            </a:r>
            <a:r>
              <a:rPr lang="en-GB" sz="2400" dirty="0" smtClean="0"/>
              <a:t>eTMF e.g. IRT</a:t>
            </a:r>
          </a:p>
          <a:p>
            <a:pPr lvl="1"/>
            <a:r>
              <a:rPr lang="en-GB" sz="2400" dirty="0" smtClean="0"/>
              <a:t>Multiple systems acceptable – </a:t>
            </a:r>
            <a:r>
              <a:rPr lang="en-GB" sz="2400" dirty="0" err="1" smtClean="0"/>
              <a:t>e.g</a:t>
            </a:r>
            <a:r>
              <a:rPr lang="en-GB" sz="2400" dirty="0" smtClean="0"/>
              <a:t> </a:t>
            </a:r>
            <a:r>
              <a:rPr lang="en-GB" sz="2400" dirty="0"/>
              <a:t>PV, </a:t>
            </a:r>
            <a:r>
              <a:rPr lang="en-GB" sz="2400" dirty="0" err="1"/>
              <a:t>eCRF</a:t>
            </a:r>
            <a:r>
              <a:rPr lang="en-GB" sz="2400" dirty="0"/>
              <a:t>, stats, </a:t>
            </a:r>
            <a:r>
              <a:rPr lang="en-GB" sz="2400" dirty="0" smtClean="0"/>
              <a:t>eTMF</a:t>
            </a:r>
          </a:p>
          <a:p>
            <a:pPr lvl="1"/>
            <a:endParaRPr lang="en-GB" sz="2400" dirty="0" smtClean="0"/>
          </a:p>
          <a:p>
            <a:r>
              <a:rPr lang="en-GB" dirty="0" smtClean="0"/>
              <a:t>Audit trail management</a:t>
            </a:r>
          </a:p>
          <a:p>
            <a:pPr lvl="1"/>
            <a:r>
              <a:rPr lang="en-GB" dirty="0" smtClean="0"/>
              <a:t>Excel required to interrogate (v. large), PDF to prove no changes (but cant interrogate)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sponsor should have an SOP or processes </a:t>
            </a:r>
            <a:r>
              <a:rPr lang="en-US" sz="2400" dirty="0" smtClean="0"/>
              <a:t>documenting </a:t>
            </a:r>
            <a:r>
              <a:rPr lang="en-US" sz="2400" dirty="0"/>
              <a:t>how </a:t>
            </a:r>
            <a:r>
              <a:rPr lang="en-US" sz="2400" u="sng" dirty="0"/>
              <a:t>they use</a:t>
            </a:r>
            <a:r>
              <a:rPr lang="en-US" sz="2400" dirty="0"/>
              <a:t> the Audit Trail (i.e. it’s not just a tool for the inspectors</a:t>
            </a:r>
            <a:r>
              <a:rPr lang="en-US" sz="2400" dirty="0" smtClean="0"/>
              <a:t>) – It is </a:t>
            </a:r>
            <a:r>
              <a:rPr lang="en-GB" sz="2400" dirty="0" smtClean="0"/>
              <a:t>acceptable </a:t>
            </a:r>
            <a:r>
              <a:rPr lang="en-GB" sz="2400" dirty="0"/>
              <a:t>to review validated reports rather than audit trail directly</a:t>
            </a:r>
          </a:p>
          <a:p>
            <a:pPr lvl="1"/>
            <a:r>
              <a:rPr lang="en-GB" sz="2400" dirty="0" smtClean="0"/>
              <a:t>Challenge – balance vs effort, impact of patient safety, lack of alignment of MHRA to audit trail definition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 Addressed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683975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Draft documents</a:t>
            </a:r>
          </a:p>
          <a:p>
            <a:pPr lvl="1"/>
            <a:r>
              <a:rPr lang="en-US" dirty="0" smtClean="0"/>
              <a:t>There is no requirement for draft documents to be in the TMF, only final documents are required (unless a track changed draft was submitted to an Ethics Committee or Regulatory body)</a:t>
            </a:r>
          </a:p>
          <a:p>
            <a:pPr lvl="1"/>
            <a:r>
              <a:rPr lang="en-US" sz="2400" dirty="0" smtClean="0"/>
              <a:t>There is a need to show </a:t>
            </a:r>
            <a:r>
              <a:rPr lang="en-US" sz="2400" dirty="0"/>
              <a:t>evidence </a:t>
            </a:r>
            <a:r>
              <a:rPr lang="en-US" sz="2400" dirty="0" smtClean="0"/>
              <a:t>that the </a:t>
            </a:r>
            <a:r>
              <a:rPr lang="en-US" sz="2400" dirty="0"/>
              <a:t>review process </a:t>
            </a:r>
            <a:r>
              <a:rPr lang="en-US" sz="2400" dirty="0" smtClean="0"/>
              <a:t>was followed for key documents such as the protocol</a:t>
            </a:r>
          </a:p>
          <a:p>
            <a:pPr lvl="1"/>
            <a:r>
              <a:rPr lang="en-GB" dirty="0"/>
              <a:t>There is a need to show a summary of all comments raised for </a:t>
            </a:r>
            <a:r>
              <a:rPr lang="en-GB" dirty="0" smtClean="0"/>
              <a:t>these key </a:t>
            </a:r>
            <a:r>
              <a:rPr lang="en-GB" dirty="0"/>
              <a:t>documents </a:t>
            </a:r>
          </a:p>
          <a:p>
            <a:pPr lvl="1"/>
            <a:r>
              <a:rPr lang="en-US" dirty="0" smtClean="0"/>
              <a:t>Draft versions may be </a:t>
            </a:r>
            <a:r>
              <a:rPr lang="en-US" dirty="0"/>
              <a:t>used to confirm that organisations were compliant to </a:t>
            </a:r>
            <a:r>
              <a:rPr lang="en-US" dirty="0" smtClean="0"/>
              <a:t>review process </a:t>
            </a:r>
            <a:r>
              <a:rPr lang="en-GB" dirty="0" smtClean="0"/>
              <a:t>or a separate </a:t>
            </a:r>
            <a:r>
              <a:rPr lang="en-GB" dirty="0"/>
              <a:t>document to track the </a:t>
            </a:r>
            <a:r>
              <a:rPr lang="en-GB" dirty="0" smtClean="0"/>
              <a:t>changes e.g. meeting minutes can be filed</a:t>
            </a:r>
          </a:p>
          <a:p>
            <a:r>
              <a:rPr lang="en-GB" dirty="0" smtClean="0"/>
              <a:t>Archiving and native format</a:t>
            </a:r>
          </a:p>
          <a:p>
            <a:pPr lvl="1"/>
            <a:r>
              <a:rPr lang="en-GB" dirty="0" smtClean="0"/>
              <a:t>Retain documents in native format as far as possible</a:t>
            </a:r>
          </a:p>
          <a:p>
            <a:pPr lvl="1"/>
            <a:r>
              <a:rPr lang="en-US" dirty="0" smtClean="0"/>
              <a:t>It’s </a:t>
            </a:r>
            <a:r>
              <a:rPr lang="en-US" u="sng" dirty="0"/>
              <a:t>most important</a:t>
            </a:r>
            <a:r>
              <a:rPr lang="en-US" dirty="0"/>
              <a:t> to be able to interrogate the data/have it in its original format </a:t>
            </a:r>
            <a:endParaRPr lang="en-GB" dirty="0" smtClean="0"/>
          </a:p>
          <a:p>
            <a:r>
              <a:rPr lang="en-GB" dirty="0"/>
              <a:t>Mobile document </a:t>
            </a:r>
            <a:r>
              <a:rPr lang="en-GB" dirty="0" smtClean="0"/>
              <a:t>capture</a:t>
            </a:r>
          </a:p>
          <a:p>
            <a:pPr lvl="1"/>
            <a:r>
              <a:rPr lang="en-GB" dirty="0" smtClean="0"/>
              <a:t>Acceptable if original stays at Site</a:t>
            </a:r>
          </a:p>
          <a:p>
            <a:pPr lvl="1"/>
            <a:r>
              <a:rPr lang="en-GB" dirty="0" smtClean="0"/>
              <a:t>Security access an issue to be addressed</a:t>
            </a:r>
          </a:p>
          <a:p>
            <a:pPr marL="393192" lvl="1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 Addressed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 clear messages </a:t>
            </a:r>
            <a:r>
              <a:rPr lang="en-GB" dirty="0" smtClean="0"/>
              <a:t>– but </a:t>
            </a:r>
            <a:r>
              <a:rPr lang="en-GB" smtClean="0"/>
              <a:t>require clarity</a:t>
            </a:r>
            <a:endParaRPr lang="en-GB" dirty="0" smtClean="0"/>
          </a:p>
          <a:p>
            <a:pPr lvl="1"/>
            <a:r>
              <a:rPr lang="en-GB" dirty="0" smtClean="0"/>
              <a:t>Certification </a:t>
            </a:r>
            <a:r>
              <a:rPr lang="en-GB" dirty="0"/>
              <a:t>NOT needed if original remains in ISF (Reg Binder) or sponsor TMF</a:t>
            </a:r>
          </a:p>
          <a:p>
            <a:pPr lvl="2">
              <a:buClr>
                <a:schemeClr val="accent1"/>
              </a:buClr>
            </a:pPr>
            <a:r>
              <a:rPr lang="en-GB" dirty="0"/>
              <a:t>i.e. certification only if copy is permanently REPLACING the original (original destroyed or otherwise not available)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Except: certification needed if eTMF presented to MHRA as the official TMF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Certified copies</a:t>
            </a:r>
          </a:p>
        </p:txBody>
      </p:sp>
    </p:spTree>
    <p:extLst>
      <p:ext uri="{BB962C8B-B14F-4D97-AF65-F5344CB8AC3E}">
        <p14:creationId xmlns:p14="http://schemas.microsoft.com/office/powerpoint/2010/main" val="16302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83670"/>
              </p:ext>
            </p:extLst>
          </p:nvPr>
        </p:nvGraphicFramePr>
        <p:xfrm>
          <a:off x="551384" y="260648"/>
          <a:ext cx="109728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="" xmlns:a16="http://schemas.microsoft.com/office/drawing/2014/main" val="2413222256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1523495555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4105237091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4042027015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2882786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DOCUMENT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 PROCESS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HAPPENS TO COPY?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CERTIFY?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8293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at investigational site and maintained in ISF e.g. delegation log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Photocopy made at site and brought or emailed to sponsor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Photocopy filed in paper 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available for validation purposes if needed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9627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at investigational site and maintained in ISF e.g. delegation log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Photocopy made at site and brought or emailed to sponsor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Photocopy scanned. PDF filed in eTMF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available for validation purposes if needed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43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at investigational site and maintained in ISF e.g. delegation log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Scanned copy uploaded via Sponsor eTMF portal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 filed in eTMF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available for validation purposes if needed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4976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 at investigational site and maintained in ISF e.g. EC constitution (original at EC)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Photocopy made at site and brought or emailed to sponsor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Photocopy filed in paper TMF or scanned and saved to eTMF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need to certify a copy of a copy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07601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Microsoft Office document at site/CRO/vendor or deleted once transmitted to sponsor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sent by email as attachment to sponsor (though technically, it is actually a copy)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Microsoft Office document as received by sponsor filed in eTMF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Microsoft Office document considered to be the original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53824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381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022253"/>
              </p:ext>
            </p:extLst>
          </p:nvPr>
        </p:nvGraphicFramePr>
        <p:xfrm>
          <a:off x="551384" y="260648"/>
          <a:ext cx="109728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="" xmlns:a16="http://schemas.microsoft.com/office/drawing/2014/main" val="2413222256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1523495555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4105237091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4042027015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2882786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DOCUMENT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 PROCESS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HAPPENS TO COPY?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CERTIFY?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8293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Microsoft Office document e.g. Word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Printed or saved to PDF using standard out-of-the-box “save as” functionality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 saved in eTMF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(although could be ‘it depends’)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‘Save to PDF’ and ‘Print to PDF’ is identical to ‘Print to printer’… which does not need certifying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9627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Wet-ink paper original held by sponsor and maintained by sponsor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Scanned copy uploaded to TMF and checked against original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 filed in eTMF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if eTMF is primary TMF.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Unclear Rationale for certification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43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Paper original held by sponsor and destroyed after eTMF upload e.g. SAP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Scanned copy uploaded to TMF and checked against original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 filed in eTMF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Scanned copy is replacing the original which is being destroyed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14976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Paper original held by sponsor is archived after eTMF upload e.g. filenote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Scanned copy uploaded to TMF and checked against original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 filed in eTMF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Unclear Rationale </a:t>
                      </a: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</a:t>
                      </a:r>
                      <a:r>
                        <a:rPr lang="en-GB" sz="1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0760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F-RM-W.potx" id="{765EFFE8-8497-4E64-8AAC-62CCA587B61D}" vid="{384B168C-E7DF-4F60-90E9-1C7A6549CD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TMF-RM-W</Template>
  <TotalTime>291</TotalTime>
  <Words>1043</Words>
  <Application>Microsoft Office PowerPoint</Application>
  <PresentationFormat>Widescreen</PresentationFormat>
  <Paragraphs>138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Arial Rounded MT Bold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MHRA Workshop – 5th September 2017 (Karen Roy, Eldin Rammell, Jane Twitchen, Kathie Clark, Scott McCullogh, Fran Ross, Marie-Christine Poisson-Caraval, Dorte Frejwald Christianson)</vt:lpstr>
      <vt:lpstr>Overview of the Day</vt:lpstr>
      <vt:lpstr>Overview of the Day</vt:lpstr>
      <vt:lpstr>Key Challenges / Points Raised by the MHRA</vt:lpstr>
      <vt:lpstr>Key Questions Addressed</vt:lpstr>
      <vt:lpstr>Key Questions Addressed</vt:lpstr>
      <vt:lpstr>Certified copies</vt:lpstr>
      <vt:lpstr>PowerPoint Presentation</vt:lpstr>
      <vt:lpstr>PowerPoint Presentation</vt:lpstr>
      <vt:lpstr>MHRA Next Steps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Meeting</dc:title>
  <dc:creator>Eldin Rammell</dc:creator>
  <cp:lastModifiedBy>Karen Roy</cp:lastModifiedBy>
  <cp:revision>22</cp:revision>
  <dcterms:created xsi:type="dcterms:W3CDTF">2017-09-11T06:58:51Z</dcterms:created>
  <dcterms:modified xsi:type="dcterms:W3CDTF">2017-09-24T01:52:00Z</dcterms:modified>
</cp:coreProperties>
</file>